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1" r:id="rId5"/>
  </p:sldMasterIdLst>
  <p:notesMasterIdLst>
    <p:notesMasterId r:id="rId21"/>
  </p:notesMasterIdLst>
  <p:sldIdLst>
    <p:sldId id="259" r:id="rId6"/>
    <p:sldId id="260" r:id="rId7"/>
    <p:sldId id="270" r:id="rId8"/>
    <p:sldId id="274" r:id="rId9"/>
    <p:sldId id="292" r:id="rId10"/>
    <p:sldId id="277" r:id="rId11"/>
    <p:sldId id="295" r:id="rId12"/>
    <p:sldId id="287" r:id="rId13"/>
    <p:sldId id="288" r:id="rId14"/>
    <p:sldId id="276" r:id="rId15"/>
    <p:sldId id="290" r:id="rId16"/>
    <p:sldId id="289" r:id="rId17"/>
    <p:sldId id="296" r:id="rId18"/>
    <p:sldId id="265" r:id="rId19"/>
    <p:sldId id="25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orgina Siqueiros" initials="GS" lastIdx="2" clrIdx="0">
    <p:extLst>
      <p:ext uri="{19B8F6BF-5375-455C-9EA6-DF929625EA0E}">
        <p15:presenceInfo xmlns:p15="http://schemas.microsoft.com/office/powerpoint/2012/main" userId="S::georgina.siqueiros@undp.org::b1416b43-438b-409d-ace4-05e72ffb497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69"/>
    <p:restoredTop sz="96076"/>
  </p:normalViewPr>
  <p:slideViewPr>
    <p:cSldViewPr snapToGrid="0">
      <p:cViewPr varScale="1">
        <p:scale>
          <a:sx n="113" d="100"/>
          <a:sy n="113" d="100"/>
        </p:scale>
        <p:origin x="44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4B5DE2-42BA-4E83-BFED-ED401AE6244A}" type="doc">
      <dgm:prSet loTypeId="urn:microsoft.com/office/officeart/2008/layout/LinedList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DAF5868-D5C4-4A40-A753-9121FD144E57}">
      <dgm:prSet custT="1"/>
      <dgm:spPr/>
      <dgm:t>
        <a:bodyPr/>
        <a:lstStyle/>
        <a:p>
          <a:r>
            <a:rPr lang="es-ES" sz="1800" dirty="0"/>
            <a:t>Bienvenida y breve presentación de los participantes</a:t>
          </a:r>
          <a:endParaRPr lang="en-US" sz="1800" dirty="0"/>
        </a:p>
      </dgm:t>
    </dgm:pt>
    <dgm:pt modelId="{972E4EE5-DADF-4F2D-A836-1F607D3FD139}" type="parTrans" cxnId="{6F50325C-3363-4424-A2D0-1489B79E844B}">
      <dgm:prSet/>
      <dgm:spPr/>
      <dgm:t>
        <a:bodyPr/>
        <a:lstStyle/>
        <a:p>
          <a:endParaRPr lang="en-US"/>
        </a:p>
      </dgm:t>
    </dgm:pt>
    <dgm:pt modelId="{A643BFD2-90B8-4C83-891C-CA5AABB96F40}" type="sibTrans" cxnId="{6F50325C-3363-4424-A2D0-1489B79E844B}">
      <dgm:prSet/>
      <dgm:spPr/>
      <dgm:t>
        <a:bodyPr/>
        <a:lstStyle/>
        <a:p>
          <a:endParaRPr lang="en-US"/>
        </a:p>
      </dgm:t>
    </dgm:pt>
    <dgm:pt modelId="{AD546D09-6692-47AF-910C-25C7EAD51BD7}">
      <dgm:prSet custT="1"/>
      <dgm:spPr/>
      <dgm:t>
        <a:bodyPr/>
        <a:lstStyle/>
        <a:p>
          <a:r>
            <a:rPr lang="es-ES" sz="1800" dirty="0"/>
            <a:t>Presentación de la dinámica del Comité de Revisión del Proyecto Local</a:t>
          </a:r>
        </a:p>
        <a:p>
          <a:endParaRPr lang="es-ES" sz="1800" dirty="0"/>
        </a:p>
      </dgm:t>
    </dgm:pt>
    <dgm:pt modelId="{81B45768-8948-45A0-B23F-318D83C450D4}" type="parTrans" cxnId="{E227BC21-8A0D-453C-AD03-C9431EA1C7E3}">
      <dgm:prSet/>
      <dgm:spPr/>
      <dgm:t>
        <a:bodyPr/>
        <a:lstStyle/>
        <a:p>
          <a:endParaRPr lang="en-US"/>
        </a:p>
      </dgm:t>
    </dgm:pt>
    <dgm:pt modelId="{EF38279A-0217-44C8-A6F7-485D14EE6DFD}" type="sibTrans" cxnId="{E227BC21-8A0D-453C-AD03-C9431EA1C7E3}">
      <dgm:prSet/>
      <dgm:spPr/>
      <dgm:t>
        <a:bodyPr/>
        <a:lstStyle/>
        <a:p>
          <a:endParaRPr lang="en-US"/>
        </a:p>
      </dgm:t>
    </dgm:pt>
    <dgm:pt modelId="{F77C31A5-6102-479B-865F-220749C8608F}">
      <dgm:prSet custT="1"/>
      <dgm:spPr/>
      <dgm:t>
        <a:bodyPr/>
        <a:lstStyle/>
        <a:p>
          <a:r>
            <a:rPr lang="es-ES" sz="1800" dirty="0"/>
            <a:t>II. Antecedentes del proyecto</a:t>
          </a:r>
          <a:endParaRPr lang="en-US" sz="1800" dirty="0"/>
        </a:p>
      </dgm:t>
    </dgm:pt>
    <dgm:pt modelId="{B1F66147-50EF-4FDC-92C2-18941E5BCFD4}" type="parTrans" cxnId="{1BE8EA7F-2ED7-4DB3-B428-CC58AD79133A}">
      <dgm:prSet/>
      <dgm:spPr/>
      <dgm:t>
        <a:bodyPr/>
        <a:lstStyle/>
        <a:p>
          <a:endParaRPr lang="en-US"/>
        </a:p>
      </dgm:t>
    </dgm:pt>
    <dgm:pt modelId="{F1F947CE-D48E-40FB-969B-BE793ACC62DF}" type="sibTrans" cxnId="{1BE8EA7F-2ED7-4DB3-B428-CC58AD79133A}">
      <dgm:prSet/>
      <dgm:spPr/>
      <dgm:t>
        <a:bodyPr/>
        <a:lstStyle/>
        <a:p>
          <a:endParaRPr lang="en-US"/>
        </a:p>
      </dgm:t>
    </dgm:pt>
    <dgm:pt modelId="{40DD4BF6-E03B-44EF-8C98-EC8C40B2B4FB}">
      <dgm:prSet custT="1"/>
      <dgm:spPr/>
      <dgm:t>
        <a:bodyPr/>
        <a:lstStyle/>
        <a:p>
          <a:r>
            <a:rPr lang="es-ES" sz="1800" dirty="0"/>
            <a:t>III. Alineación estratégica</a:t>
          </a:r>
          <a:endParaRPr lang="en-US" sz="1800" dirty="0"/>
        </a:p>
      </dgm:t>
    </dgm:pt>
    <dgm:pt modelId="{5414FEF2-8CA8-4BEB-A9D4-8977E5BD2CE3}" type="parTrans" cxnId="{76F7E785-AD78-4963-BB92-51B9C7FC4AD5}">
      <dgm:prSet/>
      <dgm:spPr/>
      <dgm:t>
        <a:bodyPr/>
        <a:lstStyle/>
        <a:p>
          <a:endParaRPr lang="en-US"/>
        </a:p>
      </dgm:t>
    </dgm:pt>
    <dgm:pt modelId="{6D6B5A11-8051-4C6C-8700-9EADCC9EA9D1}" type="sibTrans" cxnId="{76F7E785-AD78-4963-BB92-51B9C7FC4AD5}">
      <dgm:prSet/>
      <dgm:spPr/>
      <dgm:t>
        <a:bodyPr/>
        <a:lstStyle/>
        <a:p>
          <a:endParaRPr lang="en-US"/>
        </a:p>
      </dgm:t>
    </dgm:pt>
    <dgm:pt modelId="{B9C62FB6-091E-4110-B8E3-3CE6ECB6F3B4}">
      <dgm:prSet custT="1"/>
      <dgm:spPr/>
      <dgm:t>
        <a:bodyPr/>
        <a:lstStyle/>
        <a:p>
          <a:r>
            <a:rPr lang="es-ES" sz="1800" dirty="0"/>
            <a:t>IV. Estrategia, productos y resultados</a:t>
          </a:r>
          <a:endParaRPr lang="en-US" sz="1800" dirty="0"/>
        </a:p>
      </dgm:t>
    </dgm:pt>
    <dgm:pt modelId="{442596C5-F132-4D4B-AB69-A6180154ACD4}" type="parTrans" cxnId="{A7F875EA-7217-47BB-A09B-FA440150ED77}">
      <dgm:prSet/>
      <dgm:spPr/>
      <dgm:t>
        <a:bodyPr/>
        <a:lstStyle/>
        <a:p>
          <a:endParaRPr lang="en-US"/>
        </a:p>
      </dgm:t>
    </dgm:pt>
    <dgm:pt modelId="{0E6619D2-54CF-415D-BEBA-F96CEB4CC862}" type="sibTrans" cxnId="{A7F875EA-7217-47BB-A09B-FA440150ED77}">
      <dgm:prSet/>
      <dgm:spPr/>
      <dgm:t>
        <a:bodyPr/>
        <a:lstStyle/>
        <a:p>
          <a:endParaRPr lang="en-US"/>
        </a:p>
      </dgm:t>
    </dgm:pt>
    <dgm:pt modelId="{32613FA8-E73A-4DF2-B192-97797B5D973E}">
      <dgm:prSet custT="1"/>
      <dgm:spPr/>
      <dgm:t>
        <a:bodyPr/>
        <a:lstStyle/>
        <a:p>
          <a:r>
            <a:rPr lang="es-ES" sz="1800" dirty="0"/>
            <a:t>V. Espacio de Intervención</a:t>
          </a:r>
          <a:endParaRPr lang="en-US" sz="1800" dirty="0"/>
        </a:p>
      </dgm:t>
    </dgm:pt>
    <dgm:pt modelId="{3A8F8FE1-09A4-498B-824B-8B8E56CB8421}" type="parTrans" cxnId="{3C5A2EF9-A4F9-41E1-A7DE-44409927EFD8}">
      <dgm:prSet/>
      <dgm:spPr/>
      <dgm:t>
        <a:bodyPr/>
        <a:lstStyle/>
        <a:p>
          <a:endParaRPr lang="en-US"/>
        </a:p>
      </dgm:t>
    </dgm:pt>
    <dgm:pt modelId="{4CBFC6BE-1C3E-43E2-B3B1-1854698AC334}" type="sibTrans" cxnId="{3C5A2EF9-A4F9-41E1-A7DE-44409927EFD8}">
      <dgm:prSet/>
      <dgm:spPr/>
      <dgm:t>
        <a:bodyPr/>
        <a:lstStyle/>
        <a:p>
          <a:endParaRPr lang="en-US"/>
        </a:p>
      </dgm:t>
    </dgm:pt>
    <dgm:pt modelId="{8AD6A818-F67E-4DD6-B312-B1A408069CCC}">
      <dgm:prSet custT="1"/>
      <dgm:spPr/>
      <dgm:t>
        <a:bodyPr/>
        <a:lstStyle/>
        <a:p>
          <a:r>
            <a:rPr lang="es-MX" sz="1800" dirty="0"/>
            <a:t>VI. Cronograma</a:t>
          </a:r>
          <a:endParaRPr lang="en-US" sz="1800" dirty="0"/>
        </a:p>
      </dgm:t>
    </dgm:pt>
    <dgm:pt modelId="{12D7A83E-1BDF-4AED-8AA8-915FD3F8C64F}" type="parTrans" cxnId="{86E1A9E1-CF3C-46CD-BD15-149AB78B6C2C}">
      <dgm:prSet/>
      <dgm:spPr/>
      <dgm:t>
        <a:bodyPr/>
        <a:lstStyle/>
        <a:p>
          <a:endParaRPr lang="en-US"/>
        </a:p>
      </dgm:t>
    </dgm:pt>
    <dgm:pt modelId="{70D98A20-B3E5-428D-8592-706C5D955185}" type="sibTrans" cxnId="{86E1A9E1-CF3C-46CD-BD15-149AB78B6C2C}">
      <dgm:prSet/>
      <dgm:spPr/>
      <dgm:t>
        <a:bodyPr/>
        <a:lstStyle/>
        <a:p>
          <a:endParaRPr lang="en-US"/>
        </a:p>
      </dgm:t>
    </dgm:pt>
    <dgm:pt modelId="{E9BB9C96-6D88-4578-A8BF-53D565042B62}">
      <dgm:prSet custT="1"/>
      <dgm:spPr/>
      <dgm:t>
        <a:bodyPr/>
        <a:lstStyle/>
        <a:p>
          <a:r>
            <a:rPr lang="es-ES" sz="1800" dirty="0"/>
            <a:t>VII. Organigrama</a:t>
          </a:r>
          <a:endParaRPr lang="en-US" sz="1800" dirty="0"/>
        </a:p>
      </dgm:t>
    </dgm:pt>
    <dgm:pt modelId="{C8C61138-B5D7-4C83-897C-FB8FF3FB99B5}" type="parTrans" cxnId="{06CED683-DE78-46B4-89DB-E2639EACF1BA}">
      <dgm:prSet/>
      <dgm:spPr/>
      <dgm:t>
        <a:bodyPr/>
        <a:lstStyle/>
        <a:p>
          <a:endParaRPr lang="en-US"/>
        </a:p>
      </dgm:t>
    </dgm:pt>
    <dgm:pt modelId="{0FED64F4-7705-4854-910E-32FEACD52380}" type="sibTrans" cxnId="{06CED683-DE78-46B4-89DB-E2639EACF1BA}">
      <dgm:prSet/>
      <dgm:spPr/>
      <dgm:t>
        <a:bodyPr/>
        <a:lstStyle/>
        <a:p>
          <a:endParaRPr lang="en-US"/>
        </a:p>
      </dgm:t>
    </dgm:pt>
    <dgm:pt modelId="{E77B9A5E-4463-4704-B33B-3A999B30F382}">
      <dgm:prSet custT="1"/>
      <dgm:spPr/>
      <dgm:t>
        <a:bodyPr/>
        <a:lstStyle/>
        <a:p>
          <a:r>
            <a:rPr lang="es-ES" sz="1800" dirty="0"/>
            <a:t>Sesión de preguntas y respuestas</a:t>
          </a:r>
          <a:endParaRPr lang="en-US" sz="1800" dirty="0"/>
        </a:p>
      </dgm:t>
    </dgm:pt>
    <dgm:pt modelId="{A3A37EBD-CAA5-49AD-86D8-222F2C13FE18}" type="parTrans" cxnId="{46F1EAA7-6CC8-4997-AD67-AAB0607385C7}">
      <dgm:prSet/>
      <dgm:spPr/>
      <dgm:t>
        <a:bodyPr/>
        <a:lstStyle/>
        <a:p>
          <a:endParaRPr lang="en-US"/>
        </a:p>
      </dgm:t>
    </dgm:pt>
    <dgm:pt modelId="{C74CAEB7-C387-4C32-A7A4-5285F8FDA0C5}" type="sibTrans" cxnId="{46F1EAA7-6CC8-4997-AD67-AAB0607385C7}">
      <dgm:prSet/>
      <dgm:spPr/>
      <dgm:t>
        <a:bodyPr/>
        <a:lstStyle/>
        <a:p>
          <a:endParaRPr lang="en-US"/>
        </a:p>
      </dgm:t>
    </dgm:pt>
    <dgm:pt modelId="{473B20F2-B543-400F-AF60-1268BB1FC7D7}">
      <dgm:prSet custT="1"/>
      <dgm:spPr/>
      <dgm:t>
        <a:bodyPr/>
        <a:lstStyle/>
        <a:p>
          <a:r>
            <a:rPr lang="es-ES" sz="1800" dirty="0"/>
            <a:t>Comentarios finales</a:t>
          </a:r>
          <a:endParaRPr lang="en-US" sz="1600" dirty="0"/>
        </a:p>
      </dgm:t>
    </dgm:pt>
    <dgm:pt modelId="{44901E3A-72D1-4773-BD72-34FF3CFA9447}" type="parTrans" cxnId="{B515C8E0-51C3-4410-90A1-238D23B0391E}">
      <dgm:prSet/>
      <dgm:spPr/>
      <dgm:t>
        <a:bodyPr/>
        <a:lstStyle/>
        <a:p>
          <a:endParaRPr lang="en-US"/>
        </a:p>
      </dgm:t>
    </dgm:pt>
    <dgm:pt modelId="{A65620FD-AAF6-424A-B117-E518DAE9D8FD}" type="sibTrans" cxnId="{B515C8E0-51C3-4410-90A1-238D23B0391E}">
      <dgm:prSet/>
      <dgm:spPr/>
      <dgm:t>
        <a:bodyPr/>
        <a:lstStyle/>
        <a:p>
          <a:endParaRPr lang="en-US"/>
        </a:p>
      </dgm:t>
    </dgm:pt>
    <dgm:pt modelId="{060949E5-02F1-460E-B845-0643ECEE543F}">
      <dgm:prSet custT="1"/>
      <dgm:spPr/>
      <dgm:t>
        <a:bodyPr/>
        <a:lstStyle/>
        <a:p>
          <a:r>
            <a:rPr lang="es-MX" sz="1800" dirty="0"/>
            <a:t>VIII. Presupuesto por Resultado</a:t>
          </a:r>
          <a:endParaRPr lang="en-US" sz="1800" dirty="0"/>
        </a:p>
      </dgm:t>
    </dgm:pt>
    <dgm:pt modelId="{A3E681ED-8A1B-4B1B-AC8B-B429F992FD8F}" type="parTrans" cxnId="{9D8DCEAE-3D31-4796-AAFD-3C305BC18998}">
      <dgm:prSet/>
      <dgm:spPr/>
      <dgm:t>
        <a:bodyPr/>
        <a:lstStyle/>
        <a:p>
          <a:endParaRPr lang="es-MX"/>
        </a:p>
      </dgm:t>
    </dgm:pt>
    <dgm:pt modelId="{CA741106-E49F-43A9-BD88-20FD41E00C33}" type="sibTrans" cxnId="{9D8DCEAE-3D31-4796-AAFD-3C305BC18998}">
      <dgm:prSet/>
      <dgm:spPr/>
      <dgm:t>
        <a:bodyPr/>
        <a:lstStyle/>
        <a:p>
          <a:endParaRPr lang="es-MX"/>
        </a:p>
      </dgm:t>
    </dgm:pt>
    <dgm:pt modelId="{3CCB79F7-B813-5B4D-A42F-6237408D5DFE}">
      <dgm:prSet custT="1"/>
      <dgm:spPr/>
      <dgm:t>
        <a:bodyPr/>
        <a:lstStyle/>
        <a:p>
          <a:r>
            <a:rPr lang="es-MX" sz="1800" dirty="0"/>
            <a:t>I. Objetivo e Información general del proyecto</a:t>
          </a:r>
          <a:endParaRPr lang="en-US" sz="1800" dirty="0"/>
        </a:p>
      </dgm:t>
    </dgm:pt>
    <dgm:pt modelId="{D56FA328-3E48-8640-8489-E431379FA2BB}" type="parTrans" cxnId="{BAFE2D23-20F0-CE42-9056-4B8E84546BFA}">
      <dgm:prSet/>
      <dgm:spPr/>
      <dgm:t>
        <a:bodyPr/>
        <a:lstStyle/>
        <a:p>
          <a:endParaRPr lang="es-MX"/>
        </a:p>
      </dgm:t>
    </dgm:pt>
    <dgm:pt modelId="{5A39849D-F8DE-534C-AC19-FEC134433A7B}" type="sibTrans" cxnId="{BAFE2D23-20F0-CE42-9056-4B8E84546BFA}">
      <dgm:prSet/>
      <dgm:spPr/>
      <dgm:t>
        <a:bodyPr/>
        <a:lstStyle/>
        <a:p>
          <a:endParaRPr lang="es-MX"/>
        </a:p>
      </dgm:t>
    </dgm:pt>
    <dgm:pt modelId="{8D408433-6058-4BA1-9A01-5A0F55EE6E8E}" type="pres">
      <dgm:prSet presAssocID="{034B5DE2-42BA-4E83-BFED-ED401AE6244A}" presName="vert0" presStyleCnt="0">
        <dgm:presLayoutVars>
          <dgm:dir/>
          <dgm:animOne val="branch"/>
          <dgm:animLvl val="lvl"/>
        </dgm:presLayoutVars>
      </dgm:prSet>
      <dgm:spPr/>
    </dgm:pt>
    <dgm:pt modelId="{C2ED660E-FE9B-4486-89A8-E1999A18F924}" type="pres">
      <dgm:prSet presAssocID="{BDAF5868-D5C4-4A40-A753-9121FD144E57}" presName="thickLine" presStyleLbl="alignNode1" presStyleIdx="0" presStyleCnt="12"/>
      <dgm:spPr/>
    </dgm:pt>
    <dgm:pt modelId="{2041FA44-D0E9-4DD6-B6D1-FBA73F518F40}" type="pres">
      <dgm:prSet presAssocID="{BDAF5868-D5C4-4A40-A753-9121FD144E57}" presName="horz1" presStyleCnt="0"/>
      <dgm:spPr/>
    </dgm:pt>
    <dgm:pt modelId="{C97624F1-856F-4498-881B-B693F97B0F92}" type="pres">
      <dgm:prSet presAssocID="{BDAF5868-D5C4-4A40-A753-9121FD144E57}" presName="tx1" presStyleLbl="revTx" presStyleIdx="0" presStyleCnt="12"/>
      <dgm:spPr/>
    </dgm:pt>
    <dgm:pt modelId="{06D05DFE-DC68-49DF-8086-54C40C9178BB}" type="pres">
      <dgm:prSet presAssocID="{BDAF5868-D5C4-4A40-A753-9121FD144E57}" presName="vert1" presStyleCnt="0"/>
      <dgm:spPr/>
    </dgm:pt>
    <dgm:pt modelId="{AFB0189B-3ADE-4B0F-BE65-3CB6D5A2914B}" type="pres">
      <dgm:prSet presAssocID="{AD546D09-6692-47AF-910C-25C7EAD51BD7}" presName="thickLine" presStyleLbl="alignNode1" presStyleIdx="1" presStyleCnt="12"/>
      <dgm:spPr/>
    </dgm:pt>
    <dgm:pt modelId="{5A497D09-9AA4-4565-A1C0-E0F4D49A8C85}" type="pres">
      <dgm:prSet presAssocID="{AD546D09-6692-47AF-910C-25C7EAD51BD7}" presName="horz1" presStyleCnt="0"/>
      <dgm:spPr/>
    </dgm:pt>
    <dgm:pt modelId="{6971A2E7-7813-43F0-A1D8-EACA2B3A45F4}" type="pres">
      <dgm:prSet presAssocID="{AD546D09-6692-47AF-910C-25C7EAD51BD7}" presName="tx1" presStyleLbl="revTx" presStyleIdx="1" presStyleCnt="12"/>
      <dgm:spPr/>
    </dgm:pt>
    <dgm:pt modelId="{17059649-B19A-45A3-8548-45A9FB3B6D3B}" type="pres">
      <dgm:prSet presAssocID="{AD546D09-6692-47AF-910C-25C7EAD51BD7}" presName="vert1" presStyleCnt="0"/>
      <dgm:spPr/>
    </dgm:pt>
    <dgm:pt modelId="{18A4C657-B145-EA43-B305-FD41F851627F}" type="pres">
      <dgm:prSet presAssocID="{3CCB79F7-B813-5B4D-A42F-6237408D5DFE}" presName="thickLine" presStyleLbl="alignNode1" presStyleIdx="2" presStyleCnt="12"/>
      <dgm:spPr/>
    </dgm:pt>
    <dgm:pt modelId="{A5CC58FA-DFA9-C543-B292-B444E852067B}" type="pres">
      <dgm:prSet presAssocID="{3CCB79F7-B813-5B4D-A42F-6237408D5DFE}" presName="horz1" presStyleCnt="0"/>
      <dgm:spPr/>
    </dgm:pt>
    <dgm:pt modelId="{0A0AE5F9-FBD9-3D4E-9CE6-751C5EBCF282}" type="pres">
      <dgm:prSet presAssocID="{3CCB79F7-B813-5B4D-A42F-6237408D5DFE}" presName="tx1" presStyleLbl="revTx" presStyleIdx="2" presStyleCnt="12"/>
      <dgm:spPr/>
    </dgm:pt>
    <dgm:pt modelId="{569CDAD3-EE52-854D-930A-F44AAABB7D34}" type="pres">
      <dgm:prSet presAssocID="{3CCB79F7-B813-5B4D-A42F-6237408D5DFE}" presName="vert1" presStyleCnt="0"/>
      <dgm:spPr/>
    </dgm:pt>
    <dgm:pt modelId="{96BD8564-4AE6-4C66-AB5D-CE180FBC49E9}" type="pres">
      <dgm:prSet presAssocID="{F77C31A5-6102-479B-865F-220749C8608F}" presName="thickLine" presStyleLbl="alignNode1" presStyleIdx="3" presStyleCnt="12"/>
      <dgm:spPr/>
    </dgm:pt>
    <dgm:pt modelId="{C5384691-022D-4FAD-9BBB-4B406F497196}" type="pres">
      <dgm:prSet presAssocID="{F77C31A5-6102-479B-865F-220749C8608F}" presName="horz1" presStyleCnt="0"/>
      <dgm:spPr/>
    </dgm:pt>
    <dgm:pt modelId="{8232A3F4-A896-4C61-90F0-EC10C56A0BE9}" type="pres">
      <dgm:prSet presAssocID="{F77C31A5-6102-479B-865F-220749C8608F}" presName="tx1" presStyleLbl="revTx" presStyleIdx="3" presStyleCnt="12"/>
      <dgm:spPr/>
    </dgm:pt>
    <dgm:pt modelId="{CF09BE8A-1DF9-4EE1-B0C1-52FCAAB2B705}" type="pres">
      <dgm:prSet presAssocID="{F77C31A5-6102-479B-865F-220749C8608F}" presName="vert1" presStyleCnt="0"/>
      <dgm:spPr/>
    </dgm:pt>
    <dgm:pt modelId="{6F3A433C-D668-4F75-A2F2-0B5F80B4BC2C}" type="pres">
      <dgm:prSet presAssocID="{40DD4BF6-E03B-44EF-8C98-EC8C40B2B4FB}" presName="thickLine" presStyleLbl="alignNode1" presStyleIdx="4" presStyleCnt="12"/>
      <dgm:spPr/>
    </dgm:pt>
    <dgm:pt modelId="{BB62E7B4-9703-4520-85DA-FFAB0A0A2178}" type="pres">
      <dgm:prSet presAssocID="{40DD4BF6-E03B-44EF-8C98-EC8C40B2B4FB}" presName="horz1" presStyleCnt="0"/>
      <dgm:spPr/>
    </dgm:pt>
    <dgm:pt modelId="{CE5F5F6D-C2C0-45E5-8888-279778633A18}" type="pres">
      <dgm:prSet presAssocID="{40DD4BF6-E03B-44EF-8C98-EC8C40B2B4FB}" presName="tx1" presStyleLbl="revTx" presStyleIdx="4" presStyleCnt="12"/>
      <dgm:spPr/>
    </dgm:pt>
    <dgm:pt modelId="{C0E1A7A4-A50A-4A3E-B00A-CED6210293F9}" type="pres">
      <dgm:prSet presAssocID="{40DD4BF6-E03B-44EF-8C98-EC8C40B2B4FB}" presName="vert1" presStyleCnt="0"/>
      <dgm:spPr/>
    </dgm:pt>
    <dgm:pt modelId="{07FAD41F-A7B2-4308-BF1F-41164614FF6A}" type="pres">
      <dgm:prSet presAssocID="{B9C62FB6-091E-4110-B8E3-3CE6ECB6F3B4}" presName="thickLine" presStyleLbl="alignNode1" presStyleIdx="5" presStyleCnt="12"/>
      <dgm:spPr/>
    </dgm:pt>
    <dgm:pt modelId="{619D7241-4FA5-48DB-80B5-8A11C3824B70}" type="pres">
      <dgm:prSet presAssocID="{B9C62FB6-091E-4110-B8E3-3CE6ECB6F3B4}" presName="horz1" presStyleCnt="0"/>
      <dgm:spPr/>
    </dgm:pt>
    <dgm:pt modelId="{C0518B3F-F3B1-4253-959A-B11630C6CF52}" type="pres">
      <dgm:prSet presAssocID="{B9C62FB6-091E-4110-B8E3-3CE6ECB6F3B4}" presName="tx1" presStyleLbl="revTx" presStyleIdx="5" presStyleCnt="12"/>
      <dgm:spPr/>
    </dgm:pt>
    <dgm:pt modelId="{333696F3-64F3-4DD3-BDA8-9AF4689759B1}" type="pres">
      <dgm:prSet presAssocID="{B9C62FB6-091E-4110-B8E3-3CE6ECB6F3B4}" presName="vert1" presStyleCnt="0"/>
      <dgm:spPr/>
    </dgm:pt>
    <dgm:pt modelId="{BADF1440-1C17-4B82-9809-95C0058C85DA}" type="pres">
      <dgm:prSet presAssocID="{32613FA8-E73A-4DF2-B192-97797B5D973E}" presName="thickLine" presStyleLbl="alignNode1" presStyleIdx="6" presStyleCnt="12"/>
      <dgm:spPr/>
    </dgm:pt>
    <dgm:pt modelId="{6842CC44-B78F-4B3A-9AEE-322127FAA16B}" type="pres">
      <dgm:prSet presAssocID="{32613FA8-E73A-4DF2-B192-97797B5D973E}" presName="horz1" presStyleCnt="0"/>
      <dgm:spPr/>
    </dgm:pt>
    <dgm:pt modelId="{576166BD-932E-4A17-91DF-D0BB52EF5C6D}" type="pres">
      <dgm:prSet presAssocID="{32613FA8-E73A-4DF2-B192-97797B5D973E}" presName="tx1" presStyleLbl="revTx" presStyleIdx="6" presStyleCnt="12"/>
      <dgm:spPr/>
    </dgm:pt>
    <dgm:pt modelId="{DDD1A92D-0818-4064-B76F-337523EE0AEF}" type="pres">
      <dgm:prSet presAssocID="{32613FA8-E73A-4DF2-B192-97797B5D973E}" presName="vert1" presStyleCnt="0"/>
      <dgm:spPr/>
    </dgm:pt>
    <dgm:pt modelId="{6A86AA00-AE7A-4354-A69F-81FBAD4308CE}" type="pres">
      <dgm:prSet presAssocID="{8AD6A818-F67E-4DD6-B312-B1A408069CCC}" presName="thickLine" presStyleLbl="alignNode1" presStyleIdx="7" presStyleCnt="12"/>
      <dgm:spPr/>
    </dgm:pt>
    <dgm:pt modelId="{BEEB04DB-0C3C-484A-849C-063F8EE2F201}" type="pres">
      <dgm:prSet presAssocID="{8AD6A818-F67E-4DD6-B312-B1A408069CCC}" presName="horz1" presStyleCnt="0"/>
      <dgm:spPr/>
    </dgm:pt>
    <dgm:pt modelId="{9C673304-04C5-4060-A420-5195AF049736}" type="pres">
      <dgm:prSet presAssocID="{8AD6A818-F67E-4DD6-B312-B1A408069CCC}" presName="tx1" presStyleLbl="revTx" presStyleIdx="7" presStyleCnt="12"/>
      <dgm:spPr/>
    </dgm:pt>
    <dgm:pt modelId="{53F8D39C-35C7-4E7E-8C4A-81D9C87A3B2D}" type="pres">
      <dgm:prSet presAssocID="{8AD6A818-F67E-4DD6-B312-B1A408069CCC}" presName="vert1" presStyleCnt="0"/>
      <dgm:spPr/>
    </dgm:pt>
    <dgm:pt modelId="{1B1FBF93-E71B-444F-A900-F82AC8FD2707}" type="pres">
      <dgm:prSet presAssocID="{E9BB9C96-6D88-4578-A8BF-53D565042B62}" presName="thickLine" presStyleLbl="alignNode1" presStyleIdx="8" presStyleCnt="12"/>
      <dgm:spPr/>
    </dgm:pt>
    <dgm:pt modelId="{548770A7-20FF-4CFC-B154-5985788DDFBF}" type="pres">
      <dgm:prSet presAssocID="{E9BB9C96-6D88-4578-A8BF-53D565042B62}" presName="horz1" presStyleCnt="0"/>
      <dgm:spPr/>
    </dgm:pt>
    <dgm:pt modelId="{4A3E54F9-E9BF-411A-BF8C-8CBC60ED2106}" type="pres">
      <dgm:prSet presAssocID="{E9BB9C96-6D88-4578-A8BF-53D565042B62}" presName="tx1" presStyleLbl="revTx" presStyleIdx="8" presStyleCnt="12"/>
      <dgm:spPr/>
    </dgm:pt>
    <dgm:pt modelId="{295A820D-06D0-4A8B-ADA3-356621A691D7}" type="pres">
      <dgm:prSet presAssocID="{E9BB9C96-6D88-4578-A8BF-53D565042B62}" presName="vert1" presStyleCnt="0"/>
      <dgm:spPr/>
    </dgm:pt>
    <dgm:pt modelId="{C3C96E4A-8334-42B6-913E-A1CCBA6239D7}" type="pres">
      <dgm:prSet presAssocID="{060949E5-02F1-460E-B845-0643ECEE543F}" presName="thickLine" presStyleLbl="alignNode1" presStyleIdx="9" presStyleCnt="12"/>
      <dgm:spPr/>
    </dgm:pt>
    <dgm:pt modelId="{ADA30E5A-6E4F-47FC-AB23-B68838E9690D}" type="pres">
      <dgm:prSet presAssocID="{060949E5-02F1-460E-B845-0643ECEE543F}" presName="horz1" presStyleCnt="0"/>
      <dgm:spPr/>
    </dgm:pt>
    <dgm:pt modelId="{D887A499-FCBA-496F-9870-87D7B97E9B84}" type="pres">
      <dgm:prSet presAssocID="{060949E5-02F1-460E-B845-0643ECEE543F}" presName="tx1" presStyleLbl="revTx" presStyleIdx="9" presStyleCnt="12"/>
      <dgm:spPr/>
    </dgm:pt>
    <dgm:pt modelId="{A6C7E14D-2D9D-4FDE-AE04-6237CAF5F8F0}" type="pres">
      <dgm:prSet presAssocID="{060949E5-02F1-460E-B845-0643ECEE543F}" presName="vert1" presStyleCnt="0"/>
      <dgm:spPr/>
    </dgm:pt>
    <dgm:pt modelId="{EC4D7E61-DD47-42C2-8F5C-EABFD8ECE03E}" type="pres">
      <dgm:prSet presAssocID="{E77B9A5E-4463-4704-B33B-3A999B30F382}" presName="thickLine" presStyleLbl="alignNode1" presStyleIdx="10" presStyleCnt="12"/>
      <dgm:spPr/>
    </dgm:pt>
    <dgm:pt modelId="{CE3CB007-BE72-4049-9C37-B6237F7A5D36}" type="pres">
      <dgm:prSet presAssocID="{E77B9A5E-4463-4704-B33B-3A999B30F382}" presName="horz1" presStyleCnt="0"/>
      <dgm:spPr/>
    </dgm:pt>
    <dgm:pt modelId="{F6E07DCF-F2E4-4B8A-A211-24EA71D60A56}" type="pres">
      <dgm:prSet presAssocID="{E77B9A5E-4463-4704-B33B-3A999B30F382}" presName="tx1" presStyleLbl="revTx" presStyleIdx="10" presStyleCnt="12"/>
      <dgm:spPr/>
    </dgm:pt>
    <dgm:pt modelId="{46724281-CD82-48BC-8B0C-91EFB334CEA1}" type="pres">
      <dgm:prSet presAssocID="{E77B9A5E-4463-4704-B33B-3A999B30F382}" presName="vert1" presStyleCnt="0"/>
      <dgm:spPr/>
    </dgm:pt>
    <dgm:pt modelId="{84B20D4C-6882-436A-9EDA-173B9DCE913F}" type="pres">
      <dgm:prSet presAssocID="{473B20F2-B543-400F-AF60-1268BB1FC7D7}" presName="thickLine" presStyleLbl="alignNode1" presStyleIdx="11" presStyleCnt="12"/>
      <dgm:spPr/>
    </dgm:pt>
    <dgm:pt modelId="{9F3FAAF9-75C9-4B7F-A195-A995203651B4}" type="pres">
      <dgm:prSet presAssocID="{473B20F2-B543-400F-AF60-1268BB1FC7D7}" presName="horz1" presStyleCnt="0"/>
      <dgm:spPr/>
    </dgm:pt>
    <dgm:pt modelId="{54A79790-C639-4EF3-A77E-CB2D76969809}" type="pres">
      <dgm:prSet presAssocID="{473B20F2-B543-400F-AF60-1268BB1FC7D7}" presName="tx1" presStyleLbl="revTx" presStyleIdx="11" presStyleCnt="12"/>
      <dgm:spPr/>
    </dgm:pt>
    <dgm:pt modelId="{1AC01104-0D32-427C-AA3C-BBBDFBF19563}" type="pres">
      <dgm:prSet presAssocID="{473B20F2-B543-400F-AF60-1268BB1FC7D7}" presName="vert1" presStyleCnt="0"/>
      <dgm:spPr/>
    </dgm:pt>
  </dgm:ptLst>
  <dgm:cxnLst>
    <dgm:cxn modelId="{1B7D710A-B066-42AE-84BA-3A184D270F4A}" type="presOf" srcId="{473B20F2-B543-400F-AF60-1268BB1FC7D7}" destId="{54A79790-C639-4EF3-A77E-CB2D76969809}" srcOrd="0" destOrd="0" presId="urn:microsoft.com/office/officeart/2008/layout/LinedList"/>
    <dgm:cxn modelId="{C8C2B71B-AC0A-4DDA-8F03-83FA481C507B}" type="presOf" srcId="{B9C62FB6-091E-4110-B8E3-3CE6ECB6F3B4}" destId="{C0518B3F-F3B1-4253-959A-B11630C6CF52}" srcOrd="0" destOrd="0" presId="urn:microsoft.com/office/officeart/2008/layout/LinedList"/>
    <dgm:cxn modelId="{D4018720-7BFF-4123-AEA3-14CC489F88DE}" type="presOf" srcId="{F77C31A5-6102-479B-865F-220749C8608F}" destId="{8232A3F4-A896-4C61-90F0-EC10C56A0BE9}" srcOrd="0" destOrd="0" presId="urn:microsoft.com/office/officeart/2008/layout/LinedList"/>
    <dgm:cxn modelId="{E227BC21-8A0D-453C-AD03-C9431EA1C7E3}" srcId="{034B5DE2-42BA-4E83-BFED-ED401AE6244A}" destId="{AD546D09-6692-47AF-910C-25C7EAD51BD7}" srcOrd="1" destOrd="0" parTransId="{81B45768-8948-45A0-B23F-318D83C450D4}" sibTransId="{EF38279A-0217-44C8-A6F7-485D14EE6DFD}"/>
    <dgm:cxn modelId="{BAFE2D23-20F0-CE42-9056-4B8E84546BFA}" srcId="{034B5DE2-42BA-4E83-BFED-ED401AE6244A}" destId="{3CCB79F7-B813-5B4D-A42F-6237408D5DFE}" srcOrd="2" destOrd="0" parTransId="{D56FA328-3E48-8640-8489-E431379FA2BB}" sibTransId="{5A39849D-F8DE-534C-AC19-FEC134433A7B}"/>
    <dgm:cxn modelId="{9C727936-88F8-1D4C-9C2A-066042C94373}" type="presOf" srcId="{3CCB79F7-B813-5B4D-A42F-6237408D5DFE}" destId="{0A0AE5F9-FBD9-3D4E-9CE6-751C5EBCF282}" srcOrd="0" destOrd="0" presId="urn:microsoft.com/office/officeart/2008/layout/LinedList"/>
    <dgm:cxn modelId="{C036463C-A693-4CB8-B353-DB2ABAC45E51}" type="presOf" srcId="{8AD6A818-F67E-4DD6-B312-B1A408069CCC}" destId="{9C673304-04C5-4060-A420-5195AF049736}" srcOrd="0" destOrd="0" presId="urn:microsoft.com/office/officeart/2008/layout/LinedList"/>
    <dgm:cxn modelId="{A973643F-59D0-4D25-AD1D-9D182BCCBCF3}" type="presOf" srcId="{E77B9A5E-4463-4704-B33B-3A999B30F382}" destId="{F6E07DCF-F2E4-4B8A-A211-24EA71D60A56}" srcOrd="0" destOrd="0" presId="urn:microsoft.com/office/officeart/2008/layout/LinedList"/>
    <dgm:cxn modelId="{6F50325C-3363-4424-A2D0-1489B79E844B}" srcId="{034B5DE2-42BA-4E83-BFED-ED401AE6244A}" destId="{BDAF5868-D5C4-4A40-A753-9121FD144E57}" srcOrd="0" destOrd="0" parTransId="{972E4EE5-DADF-4F2D-A836-1F607D3FD139}" sibTransId="{A643BFD2-90B8-4C83-891C-CA5AABB96F40}"/>
    <dgm:cxn modelId="{1BE8EA7F-2ED7-4DB3-B428-CC58AD79133A}" srcId="{034B5DE2-42BA-4E83-BFED-ED401AE6244A}" destId="{F77C31A5-6102-479B-865F-220749C8608F}" srcOrd="3" destOrd="0" parTransId="{B1F66147-50EF-4FDC-92C2-18941E5BCFD4}" sibTransId="{F1F947CE-D48E-40FB-969B-BE793ACC62DF}"/>
    <dgm:cxn modelId="{06CED683-DE78-46B4-89DB-E2639EACF1BA}" srcId="{034B5DE2-42BA-4E83-BFED-ED401AE6244A}" destId="{E9BB9C96-6D88-4578-A8BF-53D565042B62}" srcOrd="8" destOrd="0" parTransId="{C8C61138-B5D7-4C83-897C-FB8FF3FB99B5}" sibTransId="{0FED64F4-7705-4854-910E-32FEACD52380}"/>
    <dgm:cxn modelId="{76F7E785-AD78-4963-BB92-51B9C7FC4AD5}" srcId="{034B5DE2-42BA-4E83-BFED-ED401AE6244A}" destId="{40DD4BF6-E03B-44EF-8C98-EC8C40B2B4FB}" srcOrd="4" destOrd="0" parTransId="{5414FEF2-8CA8-4BEB-A9D4-8977E5BD2CE3}" sibTransId="{6D6B5A11-8051-4C6C-8700-9EADCC9EA9D1}"/>
    <dgm:cxn modelId="{B2C61F87-6C60-493B-A45F-44512C68D03D}" type="presOf" srcId="{E9BB9C96-6D88-4578-A8BF-53D565042B62}" destId="{4A3E54F9-E9BF-411A-BF8C-8CBC60ED2106}" srcOrd="0" destOrd="0" presId="urn:microsoft.com/office/officeart/2008/layout/LinedList"/>
    <dgm:cxn modelId="{46F1EAA7-6CC8-4997-AD67-AAB0607385C7}" srcId="{034B5DE2-42BA-4E83-BFED-ED401AE6244A}" destId="{E77B9A5E-4463-4704-B33B-3A999B30F382}" srcOrd="10" destOrd="0" parTransId="{A3A37EBD-CAA5-49AD-86D8-222F2C13FE18}" sibTransId="{C74CAEB7-C387-4C32-A7A4-5285F8FDA0C5}"/>
    <dgm:cxn modelId="{9D8DCEAE-3D31-4796-AAFD-3C305BC18998}" srcId="{034B5DE2-42BA-4E83-BFED-ED401AE6244A}" destId="{060949E5-02F1-460E-B845-0643ECEE543F}" srcOrd="9" destOrd="0" parTransId="{A3E681ED-8A1B-4B1B-AC8B-B429F992FD8F}" sibTransId="{CA741106-E49F-43A9-BD88-20FD41E00C33}"/>
    <dgm:cxn modelId="{7A4894C5-525A-4A31-894A-457321A187E9}" type="presOf" srcId="{40DD4BF6-E03B-44EF-8C98-EC8C40B2B4FB}" destId="{CE5F5F6D-C2C0-45E5-8888-279778633A18}" srcOrd="0" destOrd="0" presId="urn:microsoft.com/office/officeart/2008/layout/LinedList"/>
    <dgm:cxn modelId="{7FE351CE-BAE3-41D1-9D89-A9106DC3222E}" type="presOf" srcId="{32613FA8-E73A-4DF2-B192-97797B5D973E}" destId="{576166BD-932E-4A17-91DF-D0BB52EF5C6D}" srcOrd="0" destOrd="0" presId="urn:microsoft.com/office/officeart/2008/layout/LinedList"/>
    <dgm:cxn modelId="{B515C8E0-51C3-4410-90A1-238D23B0391E}" srcId="{034B5DE2-42BA-4E83-BFED-ED401AE6244A}" destId="{473B20F2-B543-400F-AF60-1268BB1FC7D7}" srcOrd="11" destOrd="0" parTransId="{44901E3A-72D1-4773-BD72-34FF3CFA9447}" sibTransId="{A65620FD-AAF6-424A-B117-E518DAE9D8FD}"/>
    <dgm:cxn modelId="{86E1A9E1-CF3C-46CD-BD15-149AB78B6C2C}" srcId="{034B5DE2-42BA-4E83-BFED-ED401AE6244A}" destId="{8AD6A818-F67E-4DD6-B312-B1A408069CCC}" srcOrd="7" destOrd="0" parTransId="{12D7A83E-1BDF-4AED-8AA8-915FD3F8C64F}" sibTransId="{70D98A20-B3E5-428D-8592-706C5D955185}"/>
    <dgm:cxn modelId="{A7F875EA-7217-47BB-A09B-FA440150ED77}" srcId="{034B5DE2-42BA-4E83-BFED-ED401AE6244A}" destId="{B9C62FB6-091E-4110-B8E3-3CE6ECB6F3B4}" srcOrd="5" destOrd="0" parTransId="{442596C5-F132-4D4B-AB69-A6180154ACD4}" sibTransId="{0E6619D2-54CF-415D-BEBA-F96CEB4CC862}"/>
    <dgm:cxn modelId="{E43D13ED-F94A-49F1-8E72-B2DEDE90A716}" type="presOf" srcId="{AD546D09-6692-47AF-910C-25C7EAD51BD7}" destId="{6971A2E7-7813-43F0-A1D8-EACA2B3A45F4}" srcOrd="0" destOrd="0" presId="urn:microsoft.com/office/officeart/2008/layout/LinedList"/>
    <dgm:cxn modelId="{06C315EF-5812-4550-8990-09F52CB350A7}" type="presOf" srcId="{BDAF5868-D5C4-4A40-A753-9121FD144E57}" destId="{C97624F1-856F-4498-881B-B693F97B0F92}" srcOrd="0" destOrd="0" presId="urn:microsoft.com/office/officeart/2008/layout/LinedList"/>
    <dgm:cxn modelId="{645331F0-0D2E-4BF2-A456-5B20FC22067B}" type="presOf" srcId="{060949E5-02F1-460E-B845-0643ECEE543F}" destId="{D887A499-FCBA-496F-9870-87D7B97E9B84}" srcOrd="0" destOrd="0" presId="urn:microsoft.com/office/officeart/2008/layout/LinedList"/>
    <dgm:cxn modelId="{DBEAE3F0-AB58-4859-9459-2F3C279623E9}" type="presOf" srcId="{034B5DE2-42BA-4E83-BFED-ED401AE6244A}" destId="{8D408433-6058-4BA1-9A01-5A0F55EE6E8E}" srcOrd="0" destOrd="0" presId="urn:microsoft.com/office/officeart/2008/layout/LinedList"/>
    <dgm:cxn modelId="{3C5A2EF9-A4F9-41E1-A7DE-44409927EFD8}" srcId="{034B5DE2-42BA-4E83-BFED-ED401AE6244A}" destId="{32613FA8-E73A-4DF2-B192-97797B5D973E}" srcOrd="6" destOrd="0" parTransId="{3A8F8FE1-09A4-498B-824B-8B8E56CB8421}" sibTransId="{4CBFC6BE-1C3E-43E2-B3B1-1854698AC334}"/>
    <dgm:cxn modelId="{FBE00AD3-95D8-428D-8154-F1CE0EF3BAB6}" type="presParOf" srcId="{8D408433-6058-4BA1-9A01-5A0F55EE6E8E}" destId="{C2ED660E-FE9B-4486-89A8-E1999A18F924}" srcOrd="0" destOrd="0" presId="urn:microsoft.com/office/officeart/2008/layout/LinedList"/>
    <dgm:cxn modelId="{AAED2A2C-5CB3-46E3-9B81-E043C4224949}" type="presParOf" srcId="{8D408433-6058-4BA1-9A01-5A0F55EE6E8E}" destId="{2041FA44-D0E9-4DD6-B6D1-FBA73F518F40}" srcOrd="1" destOrd="0" presId="urn:microsoft.com/office/officeart/2008/layout/LinedList"/>
    <dgm:cxn modelId="{172048C7-171A-4AA5-BDCA-AA36A6D911A2}" type="presParOf" srcId="{2041FA44-D0E9-4DD6-B6D1-FBA73F518F40}" destId="{C97624F1-856F-4498-881B-B693F97B0F92}" srcOrd="0" destOrd="0" presId="urn:microsoft.com/office/officeart/2008/layout/LinedList"/>
    <dgm:cxn modelId="{661DFE4A-4FEB-4FA3-8E85-8FC2CB5D1355}" type="presParOf" srcId="{2041FA44-D0E9-4DD6-B6D1-FBA73F518F40}" destId="{06D05DFE-DC68-49DF-8086-54C40C9178BB}" srcOrd="1" destOrd="0" presId="urn:microsoft.com/office/officeart/2008/layout/LinedList"/>
    <dgm:cxn modelId="{3453461A-7F9F-4E77-8412-8E247A31ED7D}" type="presParOf" srcId="{8D408433-6058-4BA1-9A01-5A0F55EE6E8E}" destId="{AFB0189B-3ADE-4B0F-BE65-3CB6D5A2914B}" srcOrd="2" destOrd="0" presId="urn:microsoft.com/office/officeart/2008/layout/LinedList"/>
    <dgm:cxn modelId="{4AC75507-D63D-477E-B086-13948AC95422}" type="presParOf" srcId="{8D408433-6058-4BA1-9A01-5A0F55EE6E8E}" destId="{5A497D09-9AA4-4565-A1C0-E0F4D49A8C85}" srcOrd="3" destOrd="0" presId="urn:microsoft.com/office/officeart/2008/layout/LinedList"/>
    <dgm:cxn modelId="{9B0C4C06-7910-4793-8FC7-648902A76B19}" type="presParOf" srcId="{5A497D09-9AA4-4565-A1C0-E0F4D49A8C85}" destId="{6971A2E7-7813-43F0-A1D8-EACA2B3A45F4}" srcOrd="0" destOrd="0" presId="urn:microsoft.com/office/officeart/2008/layout/LinedList"/>
    <dgm:cxn modelId="{76425907-24F7-4B6A-B763-43858208893D}" type="presParOf" srcId="{5A497D09-9AA4-4565-A1C0-E0F4D49A8C85}" destId="{17059649-B19A-45A3-8548-45A9FB3B6D3B}" srcOrd="1" destOrd="0" presId="urn:microsoft.com/office/officeart/2008/layout/LinedList"/>
    <dgm:cxn modelId="{B6D7F6B1-33FE-7E41-A16A-603A5682E956}" type="presParOf" srcId="{8D408433-6058-4BA1-9A01-5A0F55EE6E8E}" destId="{18A4C657-B145-EA43-B305-FD41F851627F}" srcOrd="4" destOrd="0" presId="urn:microsoft.com/office/officeart/2008/layout/LinedList"/>
    <dgm:cxn modelId="{BB64795D-3A3F-F445-BA73-2653C8C2E220}" type="presParOf" srcId="{8D408433-6058-4BA1-9A01-5A0F55EE6E8E}" destId="{A5CC58FA-DFA9-C543-B292-B444E852067B}" srcOrd="5" destOrd="0" presId="urn:microsoft.com/office/officeart/2008/layout/LinedList"/>
    <dgm:cxn modelId="{AD158E25-26D0-2A43-8DC7-B49853EF5E44}" type="presParOf" srcId="{A5CC58FA-DFA9-C543-B292-B444E852067B}" destId="{0A0AE5F9-FBD9-3D4E-9CE6-751C5EBCF282}" srcOrd="0" destOrd="0" presId="urn:microsoft.com/office/officeart/2008/layout/LinedList"/>
    <dgm:cxn modelId="{B24C37C4-5C48-E743-91CC-6D7ED7F8D735}" type="presParOf" srcId="{A5CC58FA-DFA9-C543-B292-B444E852067B}" destId="{569CDAD3-EE52-854D-930A-F44AAABB7D34}" srcOrd="1" destOrd="0" presId="urn:microsoft.com/office/officeart/2008/layout/LinedList"/>
    <dgm:cxn modelId="{BA4B4512-7879-45B9-8DD6-CFA494455BB1}" type="presParOf" srcId="{8D408433-6058-4BA1-9A01-5A0F55EE6E8E}" destId="{96BD8564-4AE6-4C66-AB5D-CE180FBC49E9}" srcOrd="6" destOrd="0" presId="urn:microsoft.com/office/officeart/2008/layout/LinedList"/>
    <dgm:cxn modelId="{D21D8003-D4D2-462A-B5C5-1B92115C581E}" type="presParOf" srcId="{8D408433-6058-4BA1-9A01-5A0F55EE6E8E}" destId="{C5384691-022D-4FAD-9BBB-4B406F497196}" srcOrd="7" destOrd="0" presId="urn:microsoft.com/office/officeart/2008/layout/LinedList"/>
    <dgm:cxn modelId="{A08DB43D-BFF9-453E-9F25-11C6C79D15E4}" type="presParOf" srcId="{C5384691-022D-4FAD-9BBB-4B406F497196}" destId="{8232A3F4-A896-4C61-90F0-EC10C56A0BE9}" srcOrd="0" destOrd="0" presId="urn:microsoft.com/office/officeart/2008/layout/LinedList"/>
    <dgm:cxn modelId="{DF4D7E7E-EB30-438A-AD73-C60B08826671}" type="presParOf" srcId="{C5384691-022D-4FAD-9BBB-4B406F497196}" destId="{CF09BE8A-1DF9-4EE1-B0C1-52FCAAB2B705}" srcOrd="1" destOrd="0" presId="urn:microsoft.com/office/officeart/2008/layout/LinedList"/>
    <dgm:cxn modelId="{BF60C29D-B479-4F1E-A91A-6DC6563AA9F5}" type="presParOf" srcId="{8D408433-6058-4BA1-9A01-5A0F55EE6E8E}" destId="{6F3A433C-D668-4F75-A2F2-0B5F80B4BC2C}" srcOrd="8" destOrd="0" presId="urn:microsoft.com/office/officeart/2008/layout/LinedList"/>
    <dgm:cxn modelId="{49E39C59-43BB-4B4C-9FF2-04A4F99A424A}" type="presParOf" srcId="{8D408433-6058-4BA1-9A01-5A0F55EE6E8E}" destId="{BB62E7B4-9703-4520-85DA-FFAB0A0A2178}" srcOrd="9" destOrd="0" presId="urn:microsoft.com/office/officeart/2008/layout/LinedList"/>
    <dgm:cxn modelId="{381C9CE8-10DD-43A6-B77F-7F912D495CF6}" type="presParOf" srcId="{BB62E7B4-9703-4520-85DA-FFAB0A0A2178}" destId="{CE5F5F6D-C2C0-45E5-8888-279778633A18}" srcOrd="0" destOrd="0" presId="urn:microsoft.com/office/officeart/2008/layout/LinedList"/>
    <dgm:cxn modelId="{88415406-269A-4A93-89F0-7AFF83D99EC7}" type="presParOf" srcId="{BB62E7B4-9703-4520-85DA-FFAB0A0A2178}" destId="{C0E1A7A4-A50A-4A3E-B00A-CED6210293F9}" srcOrd="1" destOrd="0" presId="urn:microsoft.com/office/officeart/2008/layout/LinedList"/>
    <dgm:cxn modelId="{1EC12A47-6D40-407B-BD5B-F4AA33CA3159}" type="presParOf" srcId="{8D408433-6058-4BA1-9A01-5A0F55EE6E8E}" destId="{07FAD41F-A7B2-4308-BF1F-41164614FF6A}" srcOrd="10" destOrd="0" presId="urn:microsoft.com/office/officeart/2008/layout/LinedList"/>
    <dgm:cxn modelId="{3D184023-1BBE-43A7-A299-78C425E54DE7}" type="presParOf" srcId="{8D408433-6058-4BA1-9A01-5A0F55EE6E8E}" destId="{619D7241-4FA5-48DB-80B5-8A11C3824B70}" srcOrd="11" destOrd="0" presId="urn:microsoft.com/office/officeart/2008/layout/LinedList"/>
    <dgm:cxn modelId="{4237572E-7A46-4D9F-937E-B59DE6BA8ADF}" type="presParOf" srcId="{619D7241-4FA5-48DB-80B5-8A11C3824B70}" destId="{C0518B3F-F3B1-4253-959A-B11630C6CF52}" srcOrd="0" destOrd="0" presId="urn:microsoft.com/office/officeart/2008/layout/LinedList"/>
    <dgm:cxn modelId="{E21064D2-ECDE-4E2D-A3F6-497AD26AF1C1}" type="presParOf" srcId="{619D7241-4FA5-48DB-80B5-8A11C3824B70}" destId="{333696F3-64F3-4DD3-BDA8-9AF4689759B1}" srcOrd="1" destOrd="0" presId="urn:microsoft.com/office/officeart/2008/layout/LinedList"/>
    <dgm:cxn modelId="{053B2488-347D-4711-A6CD-6E42346B0E86}" type="presParOf" srcId="{8D408433-6058-4BA1-9A01-5A0F55EE6E8E}" destId="{BADF1440-1C17-4B82-9809-95C0058C85DA}" srcOrd="12" destOrd="0" presId="urn:microsoft.com/office/officeart/2008/layout/LinedList"/>
    <dgm:cxn modelId="{C376A04E-DE53-4827-80A2-86BA0E78D12A}" type="presParOf" srcId="{8D408433-6058-4BA1-9A01-5A0F55EE6E8E}" destId="{6842CC44-B78F-4B3A-9AEE-322127FAA16B}" srcOrd="13" destOrd="0" presId="urn:microsoft.com/office/officeart/2008/layout/LinedList"/>
    <dgm:cxn modelId="{5AE07A08-9634-499A-A24E-3FB5A3F6FB25}" type="presParOf" srcId="{6842CC44-B78F-4B3A-9AEE-322127FAA16B}" destId="{576166BD-932E-4A17-91DF-D0BB52EF5C6D}" srcOrd="0" destOrd="0" presId="urn:microsoft.com/office/officeart/2008/layout/LinedList"/>
    <dgm:cxn modelId="{2D383ED4-8AB5-4546-8716-D2981A029E08}" type="presParOf" srcId="{6842CC44-B78F-4B3A-9AEE-322127FAA16B}" destId="{DDD1A92D-0818-4064-B76F-337523EE0AEF}" srcOrd="1" destOrd="0" presId="urn:microsoft.com/office/officeart/2008/layout/LinedList"/>
    <dgm:cxn modelId="{10870A83-B34E-4BDC-9DF2-A081F0E71406}" type="presParOf" srcId="{8D408433-6058-4BA1-9A01-5A0F55EE6E8E}" destId="{6A86AA00-AE7A-4354-A69F-81FBAD4308CE}" srcOrd="14" destOrd="0" presId="urn:microsoft.com/office/officeart/2008/layout/LinedList"/>
    <dgm:cxn modelId="{6C512FD9-AAFB-4897-822D-58881174DFCE}" type="presParOf" srcId="{8D408433-6058-4BA1-9A01-5A0F55EE6E8E}" destId="{BEEB04DB-0C3C-484A-849C-063F8EE2F201}" srcOrd="15" destOrd="0" presId="urn:microsoft.com/office/officeart/2008/layout/LinedList"/>
    <dgm:cxn modelId="{5FD2BACB-C766-4C67-A2F6-985C7468BD51}" type="presParOf" srcId="{BEEB04DB-0C3C-484A-849C-063F8EE2F201}" destId="{9C673304-04C5-4060-A420-5195AF049736}" srcOrd="0" destOrd="0" presId="urn:microsoft.com/office/officeart/2008/layout/LinedList"/>
    <dgm:cxn modelId="{0B0C34A9-9F53-41A3-B52D-290C0825A603}" type="presParOf" srcId="{BEEB04DB-0C3C-484A-849C-063F8EE2F201}" destId="{53F8D39C-35C7-4E7E-8C4A-81D9C87A3B2D}" srcOrd="1" destOrd="0" presId="urn:microsoft.com/office/officeart/2008/layout/LinedList"/>
    <dgm:cxn modelId="{90F4EBB2-D764-4C85-AEE9-88F7DCCDF89D}" type="presParOf" srcId="{8D408433-6058-4BA1-9A01-5A0F55EE6E8E}" destId="{1B1FBF93-E71B-444F-A900-F82AC8FD2707}" srcOrd="16" destOrd="0" presId="urn:microsoft.com/office/officeart/2008/layout/LinedList"/>
    <dgm:cxn modelId="{D16EA801-A157-490C-B772-C369FB320BA8}" type="presParOf" srcId="{8D408433-6058-4BA1-9A01-5A0F55EE6E8E}" destId="{548770A7-20FF-4CFC-B154-5985788DDFBF}" srcOrd="17" destOrd="0" presId="urn:microsoft.com/office/officeart/2008/layout/LinedList"/>
    <dgm:cxn modelId="{C0F08F7A-0788-45BE-AB21-2EC780E92EAC}" type="presParOf" srcId="{548770A7-20FF-4CFC-B154-5985788DDFBF}" destId="{4A3E54F9-E9BF-411A-BF8C-8CBC60ED2106}" srcOrd="0" destOrd="0" presId="urn:microsoft.com/office/officeart/2008/layout/LinedList"/>
    <dgm:cxn modelId="{7A143298-361D-47D4-9019-CC3E46C4195F}" type="presParOf" srcId="{548770A7-20FF-4CFC-B154-5985788DDFBF}" destId="{295A820D-06D0-4A8B-ADA3-356621A691D7}" srcOrd="1" destOrd="0" presId="urn:microsoft.com/office/officeart/2008/layout/LinedList"/>
    <dgm:cxn modelId="{90E3707B-ED8E-4521-8F45-D6662336C321}" type="presParOf" srcId="{8D408433-6058-4BA1-9A01-5A0F55EE6E8E}" destId="{C3C96E4A-8334-42B6-913E-A1CCBA6239D7}" srcOrd="18" destOrd="0" presId="urn:microsoft.com/office/officeart/2008/layout/LinedList"/>
    <dgm:cxn modelId="{F97E80E2-3423-4488-AD5C-608D9A693F71}" type="presParOf" srcId="{8D408433-6058-4BA1-9A01-5A0F55EE6E8E}" destId="{ADA30E5A-6E4F-47FC-AB23-B68838E9690D}" srcOrd="19" destOrd="0" presId="urn:microsoft.com/office/officeart/2008/layout/LinedList"/>
    <dgm:cxn modelId="{26D2DCE7-4AB1-479B-9844-88DD9DF1A2CF}" type="presParOf" srcId="{ADA30E5A-6E4F-47FC-AB23-B68838E9690D}" destId="{D887A499-FCBA-496F-9870-87D7B97E9B84}" srcOrd="0" destOrd="0" presId="urn:microsoft.com/office/officeart/2008/layout/LinedList"/>
    <dgm:cxn modelId="{2EA0EAAE-BDEE-4DD3-B54E-A8D5D254DBE3}" type="presParOf" srcId="{ADA30E5A-6E4F-47FC-AB23-B68838E9690D}" destId="{A6C7E14D-2D9D-4FDE-AE04-6237CAF5F8F0}" srcOrd="1" destOrd="0" presId="urn:microsoft.com/office/officeart/2008/layout/LinedList"/>
    <dgm:cxn modelId="{F4D20341-8B23-44A3-B7AF-BA66B96A126E}" type="presParOf" srcId="{8D408433-6058-4BA1-9A01-5A0F55EE6E8E}" destId="{EC4D7E61-DD47-42C2-8F5C-EABFD8ECE03E}" srcOrd="20" destOrd="0" presId="urn:microsoft.com/office/officeart/2008/layout/LinedList"/>
    <dgm:cxn modelId="{A74EB4B5-134B-4A43-B1A3-983C8A6A37E1}" type="presParOf" srcId="{8D408433-6058-4BA1-9A01-5A0F55EE6E8E}" destId="{CE3CB007-BE72-4049-9C37-B6237F7A5D36}" srcOrd="21" destOrd="0" presId="urn:microsoft.com/office/officeart/2008/layout/LinedList"/>
    <dgm:cxn modelId="{A1ED2AE4-B8C1-4283-BA36-9329750E11C5}" type="presParOf" srcId="{CE3CB007-BE72-4049-9C37-B6237F7A5D36}" destId="{F6E07DCF-F2E4-4B8A-A211-24EA71D60A56}" srcOrd="0" destOrd="0" presId="urn:microsoft.com/office/officeart/2008/layout/LinedList"/>
    <dgm:cxn modelId="{D883331E-45D5-4C34-860E-7A3CEC85EC67}" type="presParOf" srcId="{CE3CB007-BE72-4049-9C37-B6237F7A5D36}" destId="{46724281-CD82-48BC-8B0C-91EFB334CEA1}" srcOrd="1" destOrd="0" presId="urn:microsoft.com/office/officeart/2008/layout/LinedList"/>
    <dgm:cxn modelId="{0026FA4C-1333-416E-A2C5-BCE06568B2F9}" type="presParOf" srcId="{8D408433-6058-4BA1-9A01-5A0F55EE6E8E}" destId="{84B20D4C-6882-436A-9EDA-173B9DCE913F}" srcOrd="22" destOrd="0" presId="urn:microsoft.com/office/officeart/2008/layout/LinedList"/>
    <dgm:cxn modelId="{9490608C-AD5F-45CA-9A3F-36D6A06953BA}" type="presParOf" srcId="{8D408433-6058-4BA1-9A01-5A0F55EE6E8E}" destId="{9F3FAAF9-75C9-4B7F-A195-A995203651B4}" srcOrd="23" destOrd="0" presId="urn:microsoft.com/office/officeart/2008/layout/LinedList"/>
    <dgm:cxn modelId="{A0CCF0A8-4B79-4885-A2F6-7EC75202D626}" type="presParOf" srcId="{9F3FAAF9-75C9-4B7F-A195-A995203651B4}" destId="{54A79790-C639-4EF3-A77E-CB2D76969809}" srcOrd="0" destOrd="0" presId="urn:microsoft.com/office/officeart/2008/layout/LinedList"/>
    <dgm:cxn modelId="{094C259A-2957-4488-AFB5-DCBDB780B5F0}" type="presParOf" srcId="{9F3FAAF9-75C9-4B7F-A195-A995203651B4}" destId="{1AC01104-0D32-427C-AA3C-BBBDFBF1956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ED660E-FE9B-4486-89A8-E1999A18F924}">
      <dsp:nvSpPr>
        <dsp:cNvPr id="0" name=""/>
        <dsp:cNvSpPr/>
      </dsp:nvSpPr>
      <dsp:spPr>
        <a:xfrm>
          <a:off x="0" y="2709"/>
          <a:ext cx="7422077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7624F1-856F-4498-881B-B693F97B0F92}">
      <dsp:nvSpPr>
        <dsp:cNvPr id="0" name=""/>
        <dsp:cNvSpPr/>
      </dsp:nvSpPr>
      <dsp:spPr>
        <a:xfrm>
          <a:off x="0" y="2709"/>
          <a:ext cx="7422077" cy="4619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Bienvenida y breve presentación de los participantes</a:t>
          </a:r>
          <a:endParaRPr lang="en-US" sz="1800" kern="1200" dirty="0"/>
        </a:p>
      </dsp:txBody>
      <dsp:txXfrm>
        <a:off x="0" y="2709"/>
        <a:ext cx="7422077" cy="461949"/>
      </dsp:txXfrm>
    </dsp:sp>
    <dsp:sp modelId="{AFB0189B-3ADE-4B0F-BE65-3CB6D5A2914B}">
      <dsp:nvSpPr>
        <dsp:cNvPr id="0" name=""/>
        <dsp:cNvSpPr/>
      </dsp:nvSpPr>
      <dsp:spPr>
        <a:xfrm>
          <a:off x="0" y="464658"/>
          <a:ext cx="7422077" cy="0"/>
        </a:xfrm>
        <a:prstGeom prst="line">
          <a:avLst/>
        </a:prstGeom>
        <a:gradFill rotWithShape="0">
          <a:gsLst>
            <a:gs pos="0">
              <a:schemeClr val="accent5">
                <a:hueOff val="-614413"/>
                <a:satOff val="-1584"/>
                <a:lumOff val="-10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14413"/>
                <a:satOff val="-1584"/>
                <a:lumOff val="-10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14413"/>
                <a:satOff val="-1584"/>
                <a:lumOff val="-10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14413"/>
              <a:satOff val="-1584"/>
              <a:lumOff val="-107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971A2E7-7813-43F0-A1D8-EACA2B3A45F4}">
      <dsp:nvSpPr>
        <dsp:cNvPr id="0" name=""/>
        <dsp:cNvSpPr/>
      </dsp:nvSpPr>
      <dsp:spPr>
        <a:xfrm>
          <a:off x="0" y="464658"/>
          <a:ext cx="7422077" cy="4619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Presentación de la dinámica del Comité de Revisión del Proyecto Local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 dirty="0"/>
        </a:p>
      </dsp:txBody>
      <dsp:txXfrm>
        <a:off x="0" y="464658"/>
        <a:ext cx="7422077" cy="461949"/>
      </dsp:txXfrm>
    </dsp:sp>
    <dsp:sp modelId="{18A4C657-B145-EA43-B305-FD41F851627F}">
      <dsp:nvSpPr>
        <dsp:cNvPr id="0" name=""/>
        <dsp:cNvSpPr/>
      </dsp:nvSpPr>
      <dsp:spPr>
        <a:xfrm>
          <a:off x="0" y="926607"/>
          <a:ext cx="7422077" cy="0"/>
        </a:xfrm>
        <a:prstGeom prst="line">
          <a:avLst/>
        </a:prstGeom>
        <a:gradFill rotWithShape="0">
          <a:gsLst>
            <a:gs pos="0">
              <a:schemeClr val="accent5">
                <a:hueOff val="-1228826"/>
                <a:satOff val="-3167"/>
                <a:lumOff val="-21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28826"/>
                <a:satOff val="-3167"/>
                <a:lumOff val="-21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28826"/>
                <a:satOff val="-3167"/>
                <a:lumOff val="-21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228826"/>
              <a:satOff val="-3167"/>
              <a:lumOff val="-213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0AE5F9-FBD9-3D4E-9CE6-751C5EBCF282}">
      <dsp:nvSpPr>
        <dsp:cNvPr id="0" name=""/>
        <dsp:cNvSpPr/>
      </dsp:nvSpPr>
      <dsp:spPr>
        <a:xfrm>
          <a:off x="0" y="926607"/>
          <a:ext cx="7422077" cy="4619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/>
            <a:t>I. Objetivo e Información general del proyecto</a:t>
          </a:r>
          <a:endParaRPr lang="en-US" sz="1800" kern="1200" dirty="0"/>
        </a:p>
      </dsp:txBody>
      <dsp:txXfrm>
        <a:off x="0" y="926607"/>
        <a:ext cx="7422077" cy="461949"/>
      </dsp:txXfrm>
    </dsp:sp>
    <dsp:sp modelId="{96BD8564-4AE6-4C66-AB5D-CE180FBC49E9}">
      <dsp:nvSpPr>
        <dsp:cNvPr id="0" name=""/>
        <dsp:cNvSpPr/>
      </dsp:nvSpPr>
      <dsp:spPr>
        <a:xfrm>
          <a:off x="0" y="1388556"/>
          <a:ext cx="7422077" cy="0"/>
        </a:xfrm>
        <a:prstGeom prst="line">
          <a:avLst/>
        </a:prstGeom>
        <a:gradFill rotWithShape="0">
          <a:gsLst>
            <a:gs pos="0">
              <a:schemeClr val="accent5">
                <a:hueOff val="-1843239"/>
                <a:satOff val="-4751"/>
                <a:lumOff val="-32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843239"/>
                <a:satOff val="-4751"/>
                <a:lumOff val="-32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843239"/>
                <a:satOff val="-4751"/>
                <a:lumOff val="-32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843239"/>
              <a:satOff val="-4751"/>
              <a:lumOff val="-32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232A3F4-A896-4C61-90F0-EC10C56A0BE9}">
      <dsp:nvSpPr>
        <dsp:cNvPr id="0" name=""/>
        <dsp:cNvSpPr/>
      </dsp:nvSpPr>
      <dsp:spPr>
        <a:xfrm>
          <a:off x="0" y="1388556"/>
          <a:ext cx="7422077" cy="4619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II. Antecedentes del proyecto</a:t>
          </a:r>
          <a:endParaRPr lang="en-US" sz="1800" kern="1200" dirty="0"/>
        </a:p>
      </dsp:txBody>
      <dsp:txXfrm>
        <a:off x="0" y="1388556"/>
        <a:ext cx="7422077" cy="461949"/>
      </dsp:txXfrm>
    </dsp:sp>
    <dsp:sp modelId="{6F3A433C-D668-4F75-A2F2-0B5F80B4BC2C}">
      <dsp:nvSpPr>
        <dsp:cNvPr id="0" name=""/>
        <dsp:cNvSpPr/>
      </dsp:nvSpPr>
      <dsp:spPr>
        <a:xfrm>
          <a:off x="0" y="1850505"/>
          <a:ext cx="7422077" cy="0"/>
        </a:xfrm>
        <a:prstGeom prst="line">
          <a:avLst/>
        </a:prstGeom>
        <a:gradFill rotWithShape="0">
          <a:gsLst>
            <a:gs pos="0">
              <a:schemeClr val="accent5">
                <a:hueOff val="-2457652"/>
                <a:satOff val="-6334"/>
                <a:lumOff val="-427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457652"/>
                <a:satOff val="-6334"/>
                <a:lumOff val="-427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457652"/>
                <a:satOff val="-6334"/>
                <a:lumOff val="-427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457652"/>
              <a:satOff val="-6334"/>
              <a:lumOff val="-427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E5F5F6D-C2C0-45E5-8888-279778633A18}">
      <dsp:nvSpPr>
        <dsp:cNvPr id="0" name=""/>
        <dsp:cNvSpPr/>
      </dsp:nvSpPr>
      <dsp:spPr>
        <a:xfrm>
          <a:off x="0" y="1850505"/>
          <a:ext cx="7422077" cy="4619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III. Alineación estratégica</a:t>
          </a:r>
          <a:endParaRPr lang="en-US" sz="1800" kern="1200" dirty="0"/>
        </a:p>
      </dsp:txBody>
      <dsp:txXfrm>
        <a:off x="0" y="1850505"/>
        <a:ext cx="7422077" cy="461949"/>
      </dsp:txXfrm>
    </dsp:sp>
    <dsp:sp modelId="{07FAD41F-A7B2-4308-BF1F-41164614FF6A}">
      <dsp:nvSpPr>
        <dsp:cNvPr id="0" name=""/>
        <dsp:cNvSpPr/>
      </dsp:nvSpPr>
      <dsp:spPr>
        <a:xfrm>
          <a:off x="0" y="2312454"/>
          <a:ext cx="7422077" cy="0"/>
        </a:xfrm>
        <a:prstGeom prst="line">
          <a:avLst/>
        </a:prstGeom>
        <a:gradFill rotWithShape="0">
          <a:gsLst>
            <a:gs pos="0">
              <a:schemeClr val="accent5">
                <a:hueOff val="-3072065"/>
                <a:satOff val="-7918"/>
                <a:lumOff val="-534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072065"/>
                <a:satOff val="-7918"/>
                <a:lumOff val="-534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072065"/>
                <a:satOff val="-7918"/>
                <a:lumOff val="-534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072065"/>
              <a:satOff val="-7918"/>
              <a:lumOff val="-534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518B3F-F3B1-4253-959A-B11630C6CF52}">
      <dsp:nvSpPr>
        <dsp:cNvPr id="0" name=""/>
        <dsp:cNvSpPr/>
      </dsp:nvSpPr>
      <dsp:spPr>
        <a:xfrm>
          <a:off x="0" y="2312454"/>
          <a:ext cx="7422077" cy="4619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IV. Estrategia, productos y resultados</a:t>
          </a:r>
          <a:endParaRPr lang="en-US" sz="1800" kern="1200" dirty="0"/>
        </a:p>
      </dsp:txBody>
      <dsp:txXfrm>
        <a:off x="0" y="2312454"/>
        <a:ext cx="7422077" cy="461949"/>
      </dsp:txXfrm>
    </dsp:sp>
    <dsp:sp modelId="{BADF1440-1C17-4B82-9809-95C0058C85DA}">
      <dsp:nvSpPr>
        <dsp:cNvPr id="0" name=""/>
        <dsp:cNvSpPr/>
      </dsp:nvSpPr>
      <dsp:spPr>
        <a:xfrm>
          <a:off x="0" y="2774403"/>
          <a:ext cx="7422077" cy="0"/>
        </a:xfrm>
        <a:prstGeom prst="line">
          <a:avLst/>
        </a:prstGeom>
        <a:gradFill rotWithShape="0">
          <a:gsLst>
            <a:gs pos="0">
              <a:schemeClr val="accent5">
                <a:hueOff val="-3686478"/>
                <a:satOff val="-9501"/>
                <a:lumOff val="-641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686478"/>
                <a:satOff val="-9501"/>
                <a:lumOff val="-641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686478"/>
                <a:satOff val="-9501"/>
                <a:lumOff val="-641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686478"/>
              <a:satOff val="-9501"/>
              <a:lumOff val="-641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6166BD-932E-4A17-91DF-D0BB52EF5C6D}">
      <dsp:nvSpPr>
        <dsp:cNvPr id="0" name=""/>
        <dsp:cNvSpPr/>
      </dsp:nvSpPr>
      <dsp:spPr>
        <a:xfrm>
          <a:off x="0" y="2774403"/>
          <a:ext cx="7422077" cy="4619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V. Espacio de Intervención</a:t>
          </a:r>
          <a:endParaRPr lang="en-US" sz="1800" kern="1200" dirty="0"/>
        </a:p>
      </dsp:txBody>
      <dsp:txXfrm>
        <a:off x="0" y="2774403"/>
        <a:ext cx="7422077" cy="461949"/>
      </dsp:txXfrm>
    </dsp:sp>
    <dsp:sp modelId="{6A86AA00-AE7A-4354-A69F-81FBAD4308CE}">
      <dsp:nvSpPr>
        <dsp:cNvPr id="0" name=""/>
        <dsp:cNvSpPr/>
      </dsp:nvSpPr>
      <dsp:spPr>
        <a:xfrm>
          <a:off x="0" y="3236352"/>
          <a:ext cx="7422077" cy="0"/>
        </a:xfrm>
        <a:prstGeom prst="line">
          <a:avLst/>
        </a:prstGeom>
        <a:gradFill rotWithShape="0">
          <a:gsLst>
            <a:gs pos="0">
              <a:schemeClr val="accent5">
                <a:hueOff val="-4300891"/>
                <a:satOff val="-11085"/>
                <a:lumOff val="-748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300891"/>
                <a:satOff val="-11085"/>
                <a:lumOff val="-748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300891"/>
                <a:satOff val="-11085"/>
                <a:lumOff val="-748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300891"/>
              <a:satOff val="-11085"/>
              <a:lumOff val="-748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673304-04C5-4060-A420-5195AF049736}">
      <dsp:nvSpPr>
        <dsp:cNvPr id="0" name=""/>
        <dsp:cNvSpPr/>
      </dsp:nvSpPr>
      <dsp:spPr>
        <a:xfrm>
          <a:off x="0" y="3236352"/>
          <a:ext cx="7422077" cy="4619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/>
            <a:t>VI. Cronograma</a:t>
          </a:r>
          <a:endParaRPr lang="en-US" sz="1800" kern="1200" dirty="0"/>
        </a:p>
      </dsp:txBody>
      <dsp:txXfrm>
        <a:off x="0" y="3236352"/>
        <a:ext cx="7422077" cy="461949"/>
      </dsp:txXfrm>
    </dsp:sp>
    <dsp:sp modelId="{1B1FBF93-E71B-444F-A900-F82AC8FD2707}">
      <dsp:nvSpPr>
        <dsp:cNvPr id="0" name=""/>
        <dsp:cNvSpPr/>
      </dsp:nvSpPr>
      <dsp:spPr>
        <a:xfrm>
          <a:off x="0" y="3698301"/>
          <a:ext cx="7422077" cy="0"/>
        </a:xfrm>
        <a:prstGeom prst="line">
          <a:avLst/>
        </a:prstGeom>
        <a:gradFill rotWithShape="0">
          <a:gsLst>
            <a:gs pos="0">
              <a:schemeClr val="accent5">
                <a:hueOff val="-4915304"/>
                <a:satOff val="-12668"/>
                <a:lumOff val="-855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915304"/>
                <a:satOff val="-12668"/>
                <a:lumOff val="-855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915304"/>
                <a:satOff val="-12668"/>
                <a:lumOff val="-855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915304"/>
              <a:satOff val="-12668"/>
              <a:lumOff val="-855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A3E54F9-E9BF-411A-BF8C-8CBC60ED2106}">
      <dsp:nvSpPr>
        <dsp:cNvPr id="0" name=""/>
        <dsp:cNvSpPr/>
      </dsp:nvSpPr>
      <dsp:spPr>
        <a:xfrm>
          <a:off x="0" y="3698301"/>
          <a:ext cx="7422077" cy="4619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VII. Organigrama</a:t>
          </a:r>
          <a:endParaRPr lang="en-US" sz="1800" kern="1200" dirty="0"/>
        </a:p>
      </dsp:txBody>
      <dsp:txXfrm>
        <a:off x="0" y="3698301"/>
        <a:ext cx="7422077" cy="461949"/>
      </dsp:txXfrm>
    </dsp:sp>
    <dsp:sp modelId="{C3C96E4A-8334-42B6-913E-A1CCBA6239D7}">
      <dsp:nvSpPr>
        <dsp:cNvPr id="0" name=""/>
        <dsp:cNvSpPr/>
      </dsp:nvSpPr>
      <dsp:spPr>
        <a:xfrm>
          <a:off x="0" y="4160250"/>
          <a:ext cx="7422077" cy="0"/>
        </a:xfrm>
        <a:prstGeom prst="line">
          <a:avLst/>
        </a:prstGeom>
        <a:gradFill rotWithShape="0">
          <a:gsLst>
            <a:gs pos="0">
              <a:schemeClr val="accent5">
                <a:hueOff val="-5529717"/>
                <a:satOff val="-14252"/>
                <a:lumOff val="-96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529717"/>
                <a:satOff val="-14252"/>
                <a:lumOff val="-96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529717"/>
                <a:satOff val="-14252"/>
                <a:lumOff val="-96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529717"/>
              <a:satOff val="-14252"/>
              <a:lumOff val="-962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87A499-FCBA-496F-9870-87D7B97E9B84}">
      <dsp:nvSpPr>
        <dsp:cNvPr id="0" name=""/>
        <dsp:cNvSpPr/>
      </dsp:nvSpPr>
      <dsp:spPr>
        <a:xfrm>
          <a:off x="0" y="4160250"/>
          <a:ext cx="7422077" cy="4619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/>
            <a:t>VIII. Presupuesto por Resultado</a:t>
          </a:r>
          <a:endParaRPr lang="en-US" sz="1800" kern="1200" dirty="0"/>
        </a:p>
      </dsp:txBody>
      <dsp:txXfrm>
        <a:off x="0" y="4160250"/>
        <a:ext cx="7422077" cy="461949"/>
      </dsp:txXfrm>
    </dsp:sp>
    <dsp:sp modelId="{EC4D7E61-DD47-42C2-8F5C-EABFD8ECE03E}">
      <dsp:nvSpPr>
        <dsp:cNvPr id="0" name=""/>
        <dsp:cNvSpPr/>
      </dsp:nvSpPr>
      <dsp:spPr>
        <a:xfrm>
          <a:off x="0" y="4622199"/>
          <a:ext cx="7422077" cy="0"/>
        </a:xfrm>
        <a:prstGeom prst="line">
          <a:avLst/>
        </a:prstGeom>
        <a:gradFill rotWithShape="0">
          <a:gsLst>
            <a:gs pos="0">
              <a:schemeClr val="accent5">
                <a:hueOff val="-6144130"/>
                <a:satOff val="-15835"/>
                <a:lumOff val="-1069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144130"/>
                <a:satOff val="-15835"/>
                <a:lumOff val="-1069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144130"/>
                <a:satOff val="-15835"/>
                <a:lumOff val="-1069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144130"/>
              <a:satOff val="-15835"/>
              <a:lumOff val="-1069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6E07DCF-F2E4-4B8A-A211-24EA71D60A56}">
      <dsp:nvSpPr>
        <dsp:cNvPr id="0" name=""/>
        <dsp:cNvSpPr/>
      </dsp:nvSpPr>
      <dsp:spPr>
        <a:xfrm>
          <a:off x="0" y="4622199"/>
          <a:ext cx="7422077" cy="4619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Sesión de preguntas y respuestas</a:t>
          </a:r>
          <a:endParaRPr lang="en-US" sz="1800" kern="1200" dirty="0"/>
        </a:p>
      </dsp:txBody>
      <dsp:txXfrm>
        <a:off x="0" y="4622199"/>
        <a:ext cx="7422077" cy="461949"/>
      </dsp:txXfrm>
    </dsp:sp>
    <dsp:sp modelId="{84B20D4C-6882-436A-9EDA-173B9DCE913F}">
      <dsp:nvSpPr>
        <dsp:cNvPr id="0" name=""/>
        <dsp:cNvSpPr/>
      </dsp:nvSpPr>
      <dsp:spPr>
        <a:xfrm>
          <a:off x="0" y="5084148"/>
          <a:ext cx="7422077" cy="0"/>
        </a:xfrm>
        <a:prstGeom prst="lin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4A79790-C639-4EF3-A77E-CB2D76969809}">
      <dsp:nvSpPr>
        <dsp:cNvPr id="0" name=""/>
        <dsp:cNvSpPr/>
      </dsp:nvSpPr>
      <dsp:spPr>
        <a:xfrm>
          <a:off x="0" y="5084148"/>
          <a:ext cx="7422077" cy="4619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Comentarios finales</a:t>
          </a:r>
          <a:endParaRPr lang="en-US" sz="1600" kern="1200" dirty="0"/>
        </a:p>
      </dsp:txBody>
      <dsp:txXfrm>
        <a:off x="0" y="5084148"/>
        <a:ext cx="7422077" cy="4619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07AC7-0D40-324D-B2C7-9F0D9D577A37}" type="datetimeFigureOut">
              <a:rPr lang="es-MX" smtClean="0"/>
              <a:t>03/10/2022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1749D1-3913-B64F-B7F6-2A7571C7D0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1283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749D1-3913-B64F-B7F6-2A7571C7D0A9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1431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C6AFB-1869-40D3-A111-197EB68B2E37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2702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baseline="0" dirty="0"/>
          </a:p>
          <a:p>
            <a:endParaRPr lang="es-MX" baseline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C6AFB-1869-40D3-A111-197EB68B2E37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3231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C6AFB-1869-40D3-A111-197EB68B2E37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27305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749D1-3913-B64F-B7F6-2A7571C7D0A9}" type="slidenum">
              <a:rPr lang="es-MX" smtClean="0"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557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C2289DC-5D40-8742-B358-B5C906D054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9897BB-544F-DB40-916D-E699BFE897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5082" y="3031435"/>
            <a:ext cx="10831144" cy="1022224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FFFDE2-8BE8-134F-8FBB-D25EA4B1061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15082" y="4053659"/>
            <a:ext cx="7825947" cy="625474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5" descr="A picture containing clock&#10;&#10;Description automatically generated">
            <a:extLst>
              <a:ext uri="{FF2B5EF4-FFF2-40B4-BE49-F238E27FC236}">
                <a16:creationId xmlns:a16="http://schemas.microsoft.com/office/drawing/2014/main" id="{CDAB7A12-C41A-8446-9A14-175BE2A232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75309" y="456889"/>
            <a:ext cx="637103" cy="129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94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4C4D4-802E-2347-A4FC-6A9012223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25BFDC-A994-AD4B-8006-8BE297E198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362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534BF-BA1E-1846-B924-657387788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5AF2E7-0A7D-B14F-B007-ECC60D07A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056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5D329-20D7-5244-9816-8F4658486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CACC6-9DDE-4C42-87A0-EC6DDA6B67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577C9A-7AD3-FC4A-AE43-9DBECDB1F2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3228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136A5-4EC3-5D40-8022-46415D71F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B5DD21-82F0-4347-AB80-2B2A91487E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6F27A1-F045-FD42-ACC3-1891D3FEA6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A3B6B0-4677-8D4A-8F66-6FF3D4FC76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DF6565-EC61-5943-B590-EA91238FE2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1863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60429-474A-124A-AF5F-D5EA76CE6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68750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7715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3D3FB-3539-C04E-A4E7-3B6421E73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413089"/>
            <a:ext cx="6172200" cy="444796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E39B9-1F22-3849-9230-C29893CEEA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421027"/>
            <a:ext cx="3932237" cy="444796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130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B74AB4-6D80-EB4B-AFBF-5CF857ED5C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462516"/>
            <a:ext cx="6172200" cy="439853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0D8A52-F304-1044-B776-671CDC89C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470454"/>
            <a:ext cx="3932237" cy="439853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8085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6A90407-D02D-9F49-8A2C-3443310CFD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5082" y="3031435"/>
            <a:ext cx="10831144" cy="1022224"/>
          </a:xfrm>
        </p:spPr>
        <p:txBody>
          <a:bodyPr anchor="b"/>
          <a:lstStyle>
            <a:lvl1pPr algn="l">
              <a:defRPr sz="60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12AB11C-65A4-2C46-ACEE-025A020E41D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15082" y="4053659"/>
            <a:ext cx="7825947" cy="625474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bg2">
                    <a:lumMod val="1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87948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C2289DC-5D40-8742-B358-B5C906D054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picture containing clock&#10;&#10;Description automatically generated">
            <a:extLst>
              <a:ext uri="{FF2B5EF4-FFF2-40B4-BE49-F238E27FC236}">
                <a16:creationId xmlns:a16="http://schemas.microsoft.com/office/drawing/2014/main" id="{1BC42665-EE02-5B43-84FB-F5B43CD490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486898" y="2190236"/>
            <a:ext cx="1218203" cy="247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882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CA5B008-0300-494D-8CC7-50F4AE8D4D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35618AC-FCE5-9545-A06C-F73B94FCF4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5082" y="3031435"/>
            <a:ext cx="10831144" cy="1022224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972E17F-73DC-4E47-B357-39CB55DCC1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15082" y="4053659"/>
            <a:ext cx="7825947" cy="625474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5" descr="A picture containing ball, player, drawing, food&#10;&#10;Description automatically generated">
            <a:extLst>
              <a:ext uri="{FF2B5EF4-FFF2-40B4-BE49-F238E27FC236}">
                <a16:creationId xmlns:a16="http://schemas.microsoft.com/office/drawing/2014/main" id="{27973F4C-9B19-5E43-8911-9A90382716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71629" y="456106"/>
            <a:ext cx="639857" cy="130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8886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DEB64-C0C7-6C43-B1A2-51C21FE16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635" y="88279"/>
            <a:ext cx="10515600" cy="10050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65FCF-499D-6E45-B3AF-F414ABF50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7724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621F9-4398-B14F-B02F-EFA3BCAC7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C7F5E4-EAD3-8B42-9885-D7319185C8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82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09CEA-A734-4A44-92E3-56758F5C5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635" y="88279"/>
            <a:ext cx="10515600" cy="10050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A4D1F-F0BD-8B43-9624-DE52BC95A2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626995-C0D3-1C4D-B316-C55A678E7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1254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D3F0D6-21E2-AD40-ADB2-86E6C0E8D2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4DB3F4-A41E-B74E-81FF-2CE011381D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FB1B4E-770D-634E-8CC9-C8F7CDB0E1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71D713-21DD-7344-87D9-DD08DE3102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333EC3E-0F82-FA49-928B-1093BF6AB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635" y="88279"/>
            <a:ext cx="10515600" cy="10050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518945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0183A-87FA-904B-B8FC-31D5F4DD7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635" y="88279"/>
            <a:ext cx="10515600" cy="10050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52924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77420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F9904-060E-9243-9D0A-72C1077A0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52638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642856-C495-1740-834F-9EEB4CA778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26381"/>
            <a:ext cx="3932237" cy="434260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05927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4DC307-33D6-2F4C-BE6C-9B3D37B57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580322"/>
            <a:ext cx="6172200" cy="428072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6DAB67-A291-1945-B3C2-A6150D8EC8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80322"/>
            <a:ext cx="3932237" cy="428866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68693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4537C3-8C67-D940-A567-1C8EDCF82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picture containing ball, player, drawing, food&#10;&#10;Description automatically generated">
            <a:extLst>
              <a:ext uri="{FF2B5EF4-FFF2-40B4-BE49-F238E27FC236}">
                <a16:creationId xmlns:a16="http://schemas.microsoft.com/office/drawing/2014/main" id="{0DB4A156-2DB3-1147-B087-6772998E55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486898" y="2190236"/>
            <a:ext cx="1218203" cy="247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891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F910C77-33BF-D743-87B2-BC46CCA5DD87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11684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E6044D-1EB9-FF42-A7C9-DF535F40D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96" y="248478"/>
            <a:ext cx="10515600" cy="8105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B8E220-7325-B14C-B1BB-009F2909E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6720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34E456-D499-AB47-AD23-1C93058AD751}"/>
              </a:ext>
            </a:extLst>
          </p:cNvPr>
          <p:cNvSpPr txBox="1"/>
          <p:nvPr userDrawn="1"/>
        </p:nvSpPr>
        <p:spPr>
          <a:xfrm>
            <a:off x="5585791" y="6513183"/>
            <a:ext cx="61807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PROGRAMA DE LAS NACIONES UNIDAS PARA EL DESARROLLO</a:t>
            </a:r>
            <a:endParaRPr lang="en-US" sz="100" b="0">
              <a:solidFill>
                <a:schemeClr val="tx1">
                  <a:alpha val="75000"/>
                </a:schemeClr>
              </a:solidFill>
            </a:endParaRPr>
          </a:p>
        </p:txBody>
      </p:sp>
      <p:pic>
        <p:nvPicPr>
          <p:cNvPr id="5" name="Picture 4" descr="A picture containing clock&#10;&#10;Description automatically generated">
            <a:extLst>
              <a:ext uri="{FF2B5EF4-FFF2-40B4-BE49-F238E27FC236}">
                <a16:creationId xmlns:a16="http://schemas.microsoft.com/office/drawing/2014/main" id="{74CB944C-A913-3F42-B103-DC3E880FF90F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276192" y="83207"/>
            <a:ext cx="485112" cy="98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72" r:id="rId10"/>
    <p:sldLayoutId id="21474836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0B126BB-C052-2B43-864C-1221AD1D486E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11684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65A9E4-E614-D84D-9314-C67550366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 descr="A picture containing ball, player, drawing, food&#10;&#10;Description automatically generated">
            <a:extLst>
              <a:ext uri="{FF2B5EF4-FFF2-40B4-BE49-F238E27FC236}">
                <a16:creationId xmlns:a16="http://schemas.microsoft.com/office/drawing/2014/main" id="{C3784482-F066-7240-A0AF-84F9ACBB961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1327112" y="92933"/>
            <a:ext cx="494011" cy="1004435"/>
          </a:xfrm>
          <a:prstGeom prst="rect">
            <a:avLst/>
          </a:prstGeom>
        </p:spPr>
      </p:pic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CF8B44FA-611E-FC40-916A-FFE5928E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96" y="248478"/>
            <a:ext cx="10515600" cy="8105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B3A326-F612-F445-B692-BD382F4DAA63}"/>
              </a:ext>
            </a:extLst>
          </p:cNvPr>
          <p:cNvSpPr txBox="1"/>
          <p:nvPr userDrawn="1"/>
        </p:nvSpPr>
        <p:spPr>
          <a:xfrm>
            <a:off x="5585791" y="6513183"/>
            <a:ext cx="61807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PROGRAMA DE LAS NACIONES UNIDAS PARA EL DESARROLLO</a:t>
            </a:r>
            <a:endParaRPr lang="en-US" sz="100" b="0">
              <a:solidFill>
                <a:schemeClr val="tx1">
                  <a:alpha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933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jpeg"/><Relationship Id="rId7" Type="http://schemas.openxmlformats.org/officeDocument/2006/relationships/image" Target="../media/image13.jpeg"/><Relationship Id="rId2" Type="http://schemas.openxmlformats.org/officeDocument/2006/relationships/hyperlink" Target="http://www.un.org/sustainabledevelopment/es/citie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n.org/sustainabledevelopment/es/gender-equality/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6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valeria.maurizi@undp.org" TargetMode="External"/><Relationship Id="rId2" Type="http://schemas.openxmlformats.org/officeDocument/2006/relationships/hyperlink" Target="mailto:edgar.Gonzalez@undp.org" TargetMode="External"/><Relationship Id="rId1" Type="http://schemas.openxmlformats.org/officeDocument/2006/relationships/slideLayout" Target="../slideLayouts/slideLayout11.xml"/><Relationship Id="rId5" Type="http://schemas.openxmlformats.org/officeDocument/2006/relationships/hyperlink" Target="mailto:xavier.moya@undp.org" TargetMode="External"/><Relationship Id="rId4" Type="http://schemas.openxmlformats.org/officeDocument/2006/relationships/hyperlink" Target="mailto:alicia.lopez@undp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F13826-3FF7-46A4-8555-435937491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2481" y="4236233"/>
            <a:ext cx="10831144" cy="1022224"/>
          </a:xfrm>
        </p:spPr>
        <p:txBody>
          <a:bodyPr>
            <a:normAutofit fontScale="90000"/>
          </a:bodyPr>
          <a:lstStyle/>
          <a:p>
            <a:r>
              <a:rPr lang="es-ES_tradnl"/>
              <a:t>Impulso a la inversión social en resiliencia en México</a:t>
            </a:r>
            <a:br>
              <a:rPr lang="es-ES_tradnl"/>
            </a:br>
            <a:br>
              <a:rPr lang="es-ES_tradnl"/>
            </a:br>
            <a:r>
              <a:rPr lang="es-ES_tradnl" sz="4400" i="1"/>
              <a:t>Unidad de Medio ambiente, energía y resiliencia.</a:t>
            </a:r>
            <a:endParaRPr lang="es-ES_tradnl" i="1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0AE7738-F262-4C77-9C44-511A751B97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4715" y="5519616"/>
            <a:ext cx="7825947" cy="625474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es-ES_tradnl" dirty="0"/>
              <a:t>Comité de Revisión de Proyecto </a:t>
            </a:r>
          </a:p>
          <a:p>
            <a:pPr algn="r"/>
            <a:r>
              <a:rPr lang="es-ES_tradnl" dirty="0"/>
              <a:t>Fecha __ de octubre del 2022</a:t>
            </a:r>
          </a:p>
        </p:txBody>
      </p:sp>
    </p:spTree>
    <p:extLst>
      <p:ext uri="{BB962C8B-B14F-4D97-AF65-F5344CB8AC3E}">
        <p14:creationId xmlns:p14="http://schemas.microsoft.com/office/powerpoint/2010/main" val="2605811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E3DC26-FBD7-4F85-9EA2-BB65397FC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ctr"/>
            <a:r>
              <a:rPr lang="es-ES" sz="5400">
                <a:solidFill>
                  <a:srgbClr val="FFFFFF"/>
                </a:solidFill>
              </a:rPr>
              <a:t>Orden del día</a:t>
            </a:r>
            <a:endParaRPr lang="es-MX" sz="5400">
              <a:solidFill>
                <a:srgbClr val="FFFFFF"/>
              </a:solidFill>
            </a:endParaRP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3F15B69F-0DD8-469B-A78A-AB291C119C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7251118"/>
              </p:ext>
            </p:extLst>
          </p:nvPr>
        </p:nvGraphicFramePr>
        <p:xfrm>
          <a:off x="2078183" y="1305711"/>
          <a:ext cx="7422077" cy="55488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1839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DF0A01-BAF1-4F1F-AEB1-93530CEF5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600" dirty="0"/>
              <a:t>I. Objetivo e Información General del proyecto</a:t>
            </a:r>
            <a:endParaRPr lang="es-MX" sz="3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9C4A39-37AB-459D-9516-70B6E862BA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167" y="1530502"/>
            <a:ext cx="11048466" cy="2382419"/>
          </a:xfrm>
        </p:spPr>
        <p:txBody>
          <a:bodyPr anchor="ctr">
            <a:normAutofit lnSpcReduction="10000"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es-ES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s-E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celerar la integración y apropiación del enfoque de resiliencia en las estrategias, programas e instrumentos de inversión social de fundaciones y organizaciones del sector privado y social de México, que contribuya a mejorar la efectividad de sus apoyos y la durabilidad de los avances logrados hacia el desarrollo sostenible, bajo un enfoque de igualdad de género</a:t>
            </a:r>
            <a:r>
              <a:rPr lang="es-MX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ES" dirty="0"/>
          </a:p>
        </p:txBody>
      </p:sp>
      <p:sp>
        <p:nvSpPr>
          <p:cNvPr id="6" name="Rectángulo: esquinas redondeadas 25">
            <a:extLst>
              <a:ext uri="{FF2B5EF4-FFF2-40B4-BE49-F238E27FC236}">
                <a16:creationId xmlns:a16="http://schemas.microsoft.com/office/drawing/2014/main" id="{C48748CD-9F35-96CD-0704-C372F394B511}"/>
              </a:ext>
            </a:extLst>
          </p:cNvPr>
          <p:cNvSpPr/>
          <p:nvPr/>
        </p:nvSpPr>
        <p:spPr>
          <a:xfrm>
            <a:off x="324466" y="1475916"/>
            <a:ext cx="11223521" cy="2504679"/>
          </a:xfrm>
          <a:prstGeom prst="roundRect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atin typeface="+mj-lt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EB9030D-4F8E-2FAC-49DB-057F509219B1}"/>
              </a:ext>
            </a:extLst>
          </p:cNvPr>
          <p:cNvSpPr txBox="1"/>
          <p:nvPr/>
        </p:nvSpPr>
        <p:spPr>
          <a:xfrm>
            <a:off x="115883" y="4245425"/>
            <a:ext cx="1143210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spcBef>
                <a:spcPts val="1200"/>
              </a:spcBef>
              <a:buFont typeface="Wingdings" pitchFamily="2" charset="2"/>
              <a:buChar char="§"/>
            </a:pPr>
            <a:r>
              <a:rPr lang="es-ES" sz="2000" dirty="0"/>
              <a:t>Donante: </a:t>
            </a:r>
            <a:r>
              <a:rPr lang="es-ES" sz="2000" b="1" dirty="0">
                <a:solidFill>
                  <a:schemeClr val="bg2">
                    <a:lumMod val="25000"/>
                  </a:schemeClr>
                </a:solidFill>
              </a:rPr>
              <a:t>Fundación Gonzalo Río Arronte, Fomento Social Citibanamex (a través de Fundación Ayuda en Acción), Fundación Z Zurich (a través de un </a:t>
            </a:r>
            <a:r>
              <a:rPr lang="es-ES" sz="2000" b="1" i="1" dirty="0" err="1">
                <a:solidFill>
                  <a:schemeClr val="bg2">
                    <a:lumMod val="25000"/>
                  </a:schemeClr>
                </a:solidFill>
              </a:rPr>
              <a:t>Service</a:t>
            </a:r>
            <a:r>
              <a:rPr lang="es-ES" sz="2000" b="1" i="1" dirty="0">
                <a:solidFill>
                  <a:schemeClr val="bg2">
                    <a:lumMod val="25000"/>
                  </a:schemeClr>
                </a:solidFill>
              </a:rPr>
              <a:t> Plan</a:t>
            </a:r>
            <a:r>
              <a:rPr lang="es-ES" sz="2000" b="1" dirty="0">
                <a:solidFill>
                  <a:schemeClr val="bg2">
                    <a:lumMod val="25000"/>
                  </a:schemeClr>
                </a:solidFill>
              </a:rPr>
              <a:t>)</a:t>
            </a:r>
          </a:p>
          <a:p>
            <a:pPr marL="742950" lvl="1" indent="-285750">
              <a:spcBef>
                <a:spcPts val="1200"/>
              </a:spcBef>
              <a:buFont typeface="Wingdings" pitchFamily="2" charset="2"/>
              <a:buChar char="§"/>
            </a:pPr>
            <a:r>
              <a:rPr lang="es-ES" sz="2000" dirty="0"/>
              <a:t>Presupuesto total: </a:t>
            </a:r>
            <a:r>
              <a:rPr lang="es-ES" sz="2000" b="1" dirty="0">
                <a:solidFill>
                  <a:schemeClr val="bg2">
                    <a:lumMod val="25000"/>
                  </a:schemeClr>
                </a:solidFill>
              </a:rPr>
              <a:t>$23,000,000.00 pesos mexicanos</a:t>
            </a:r>
            <a:r>
              <a:rPr lang="es-ES" sz="2000" dirty="0"/>
              <a:t>.</a:t>
            </a:r>
          </a:p>
          <a:p>
            <a:pPr marL="742950" lvl="1" indent="-285750">
              <a:spcBef>
                <a:spcPts val="1200"/>
              </a:spcBef>
              <a:buFont typeface="Wingdings" pitchFamily="2" charset="2"/>
              <a:buChar char="§"/>
            </a:pPr>
            <a:r>
              <a:rPr lang="es-ES" sz="2000" dirty="0"/>
              <a:t>Duración: </a:t>
            </a:r>
            <a:r>
              <a:rPr lang="es-ES" sz="2000" dirty="0">
                <a:solidFill>
                  <a:schemeClr val="bg2">
                    <a:lumMod val="25000"/>
                  </a:schemeClr>
                </a:solidFill>
              </a:rPr>
              <a:t>4 años.</a:t>
            </a:r>
          </a:p>
          <a:p>
            <a:pPr marL="742950" lvl="1" indent="-285750">
              <a:spcBef>
                <a:spcPts val="1200"/>
              </a:spcBef>
              <a:buFont typeface="Wingdings" pitchFamily="2" charset="2"/>
              <a:buChar char="§"/>
            </a:pPr>
            <a:r>
              <a:rPr lang="es-MX" sz="2000" dirty="0"/>
              <a:t>Modalidad de ejecución:  </a:t>
            </a:r>
            <a:r>
              <a:rPr lang="es-MX" sz="2000" b="1" dirty="0">
                <a:solidFill>
                  <a:schemeClr val="bg2">
                    <a:lumMod val="25000"/>
                  </a:schemeClr>
                </a:solidFill>
              </a:rPr>
              <a:t>Ejecución Directa.</a:t>
            </a:r>
          </a:p>
        </p:txBody>
      </p:sp>
    </p:spTree>
    <p:extLst>
      <p:ext uri="{BB962C8B-B14F-4D97-AF65-F5344CB8AC3E}">
        <p14:creationId xmlns:p14="http://schemas.microsoft.com/office/powerpoint/2010/main" val="568098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ítulo 1">
            <a:extLst>
              <a:ext uri="{FF2B5EF4-FFF2-40B4-BE49-F238E27FC236}">
                <a16:creationId xmlns:a16="http://schemas.microsoft.com/office/drawing/2014/main" id="{9A3AAA8A-D109-4058-DE78-49681E226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315" y="-227592"/>
            <a:ext cx="10515600" cy="1325563"/>
          </a:xfrm>
        </p:spPr>
        <p:txBody>
          <a:bodyPr>
            <a:normAutofit/>
          </a:bodyPr>
          <a:lstStyle/>
          <a:p>
            <a:r>
              <a:rPr lang="es-ES" sz="3600" dirty="0"/>
              <a:t>II. Antecedentes</a:t>
            </a:r>
            <a:br>
              <a:rPr lang="es-ES" sz="1400" dirty="0"/>
            </a:br>
            <a:endParaRPr lang="es-MX" sz="1300" dirty="0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8CC770DD-3F37-DF30-4F58-985789BD4E2F}"/>
              </a:ext>
            </a:extLst>
          </p:cNvPr>
          <p:cNvGrpSpPr/>
          <p:nvPr/>
        </p:nvGrpSpPr>
        <p:grpSpPr>
          <a:xfrm>
            <a:off x="3688903" y="3255298"/>
            <a:ext cx="8379083" cy="3131647"/>
            <a:chOff x="4377052" y="3695984"/>
            <a:chExt cx="6798930" cy="2814829"/>
          </a:xfrm>
        </p:grpSpPr>
        <p:sp>
          <p:nvSpPr>
            <p:cNvPr id="106" name="Marcador de contenido 4">
              <a:extLst>
                <a:ext uri="{FF2B5EF4-FFF2-40B4-BE49-F238E27FC236}">
                  <a16:creationId xmlns:a16="http://schemas.microsoft.com/office/drawing/2014/main" id="{8CD28EE0-551C-7965-D156-47F0C08C74D0}"/>
                </a:ext>
              </a:extLst>
            </p:cNvPr>
            <p:cNvSpPr txBox="1">
              <a:spLocks/>
            </p:cNvSpPr>
            <p:nvPr/>
          </p:nvSpPr>
          <p:spPr>
            <a:xfrm>
              <a:off x="4491893" y="3695984"/>
              <a:ext cx="6560156" cy="263447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600"/>
                </a:spcBef>
                <a:buNone/>
              </a:pPr>
              <a:r>
                <a:rPr lang="es-MX" sz="2400" b="1" dirty="0">
                  <a:latin typeface="+mj-lt"/>
                  <a:cs typeface="Arial" panose="020B0604020202020204" pitchFamily="34" charset="0"/>
                </a:rPr>
                <a:t>       ¿Qué se logró?</a:t>
              </a:r>
            </a:p>
            <a:p>
              <a:pPr marL="317500" indent="-317500">
                <a:lnSpc>
                  <a:spcPct val="100000"/>
                </a:lnSpc>
                <a:spcBef>
                  <a:spcPts val="800"/>
                </a:spcBef>
                <a:buFont typeface="+mj-lt"/>
                <a:buAutoNum type="arabicPeriod"/>
              </a:pPr>
              <a:r>
                <a:rPr lang="es-MX" sz="2000" dirty="0">
                  <a:latin typeface="+mj-lt"/>
                  <a:cs typeface="Arial" panose="020B0604020202020204" pitchFamily="34" charset="0"/>
                </a:rPr>
                <a:t>Diseño y aplicación de un diagnóstico de detección de necesidades de fortalecimiento a las organizaciones implementadoras de los proyectos.</a:t>
              </a:r>
            </a:p>
            <a:p>
              <a:pPr marL="317500" indent="-317500">
                <a:lnSpc>
                  <a:spcPct val="100000"/>
                </a:lnSpc>
                <a:spcBef>
                  <a:spcPts val="800"/>
                </a:spcBef>
                <a:buFont typeface="+mj-lt"/>
                <a:buAutoNum type="arabicPeriod"/>
              </a:pPr>
              <a:r>
                <a:rPr lang="es-MX" sz="2000" dirty="0">
                  <a:latin typeface="+mj-lt"/>
                  <a:cs typeface="Arial" panose="020B0604020202020204" pitchFamily="34" charset="0"/>
                </a:rPr>
                <a:t>Adecuación de metodologías del PNUD México para el fortalecimiento de capacidades a través de la Comunidad de Práctica y Aprendizaje en Economía Social Solidaria, en versión semi-presencial.</a:t>
              </a:r>
            </a:p>
            <a:p>
              <a:pPr marL="1828800" lvl="3" indent="-457200">
                <a:lnSpc>
                  <a:spcPct val="100000"/>
                </a:lnSpc>
                <a:spcBef>
                  <a:spcPts val="600"/>
                </a:spcBef>
                <a:buFont typeface="+mj-lt"/>
                <a:buAutoNum type="arabicPeriod"/>
              </a:pPr>
              <a:endParaRPr lang="es-MX" sz="400" dirty="0"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18" name="Rectángulo: esquinas redondeadas 69">
              <a:extLst>
                <a:ext uri="{FF2B5EF4-FFF2-40B4-BE49-F238E27FC236}">
                  <a16:creationId xmlns:a16="http://schemas.microsoft.com/office/drawing/2014/main" id="{CD1F070B-10D1-4B8B-22E5-7C0B39A0824C}"/>
                </a:ext>
              </a:extLst>
            </p:cNvPr>
            <p:cNvSpPr/>
            <p:nvPr/>
          </p:nvSpPr>
          <p:spPr>
            <a:xfrm>
              <a:off x="4377052" y="3715768"/>
              <a:ext cx="6798930" cy="2795045"/>
            </a:xfrm>
            <a:prstGeom prst="roundRect">
              <a:avLst/>
            </a:prstGeom>
            <a:noFill/>
            <a:ln w="28575">
              <a:solidFill>
                <a:srgbClr val="01ACB4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latin typeface="+mj-lt"/>
              </a:endParaRP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4F26A5D3-1634-35FE-C194-EC1EF19F5C1D}"/>
              </a:ext>
            </a:extLst>
          </p:cNvPr>
          <p:cNvGrpSpPr/>
          <p:nvPr/>
        </p:nvGrpSpPr>
        <p:grpSpPr>
          <a:xfrm>
            <a:off x="-292334" y="3182144"/>
            <a:ext cx="3723440" cy="3412622"/>
            <a:chOff x="-435042" y="3203551"/>
            <a:chExt cx="4655635" cy="1451026"/>
          </a:xfrm>
        </p:grpSpPr>
        <p:sp>
          <p:nvSpPr>
            <p:cNvPr id="107" name="Marcador de contenido 4">
              <a:extLst>
                <a:ext uri="{FF2B5EF4-FFF2-40B4-BE49-F238E27FC236}">
                  <a16:creationId xmlns:a16="http://schemas.microsoft.com/office/drawing/2014/main" id="{43308257-84DB-69E7-4D41-F821008A954B}"/>
                </a:ext>
              </a:extLst>
            </p:cNvPr>
            <p:cNvSpPr txBox="1">
              <a:spLocks/>
            </p:cNvSpPr>
            <p:nvPr/>
          </p:nvSpPr>
          <p:spPr>
            <a:xfrm>
              <a:off x="-435042" y="3203551"/>
              <a:ext cx="3333123" cy="37044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600"/>
                </a:spcBef>
                <a:buNone/>
              </a:pPr>
              <a:r>
                <a:rPr lang="es-MX" sz="2400" b="1" dirty="0">
                  <a:latin typeface="+mj-lt"/>
                  <a:cs typeface="Arial" panose="020B0604020202020204" pitchFamily="34" charset="0"/>
                </a:rPr>
                <a:t>¿Qué se  buscaba?        </a:t>
              </a:r>
            </a:p>
            <a:p>
              <a:pPr marL="0" indent="0">
                <a:lnSpc>
                  <a:spcPct val="100000"/>
                </a:lnSpc>
                <a:spcBef>
                  <a:spcPts val="600"/>
                </a:spcBef>
                <a:buNone/>
              </a:pPr>
              <a:endParaRPr lang="es-MX" sz="2400" dirty="0">
                <a:latin typeface="+mj-lt"/>
                <a:cs typeface="Arial" panose="020B0604020202020204" pitchFamily="34" charset="0"/>
              </a:endParaRPr>
            </a:p>
          </p:txBody>
        </p:sp>
        <p:pic>
          <p:nvPicPr>
            <p:cNvPr id="112" name="Picture 2" descr="El Diagnóstico Médico, Medicina, Iconos De Equipo imagen png - imagen  transparente descarga gratuita">
              <a:extLst>
                <a:ext uri="{FF2B5EF4-FFF2-40B4-BE49-F238E27FC236}">
                  <a16:creationId xmlns:a16="http://schemas.microsoft.com/office/drawing/2014/main" id="{6C1A99F0-32B8-9892-AB44-FD8B75FB23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alphaModFix amt="3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8654" l="10000" r="90000">
                          <a14:foregroundMark x1="45889" y1="27115" x2="45889" y2="27115"/>
                          <a14:foregroundMark x1="51778" y1="44231" x2="51778" y2="44231"/>
                          <a14:foregroundMark x1="52556" y1="50192" x2="52556" y2="50192"/>
                          <a14:foregroundMark x1="53889" y1="59808" x2="53889" y2="59808"/>
                          <a14:foregroundMark x1="50556" y1="70000" x2="50556" y2="70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866" r="28231"/>
            <a:stretch/>
          </p:blipFill>
          <p:spPr bwMode="auto">
            <a:xfrm>
              <a:off x="3296564" y="3424424"/>
              <a:ext cx="847883" cy="374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96BF6E75-9830-C078-1696-3642448429B9}"/>
                </a:ext>
              </a:extLst>
            </p:cNvPr>
            <p:cNvGrpSpPr/>
            <p:nvPr/>
          </p:nvGrpSpPr>
          <p:grpSpPr>
            <a:xfrm>
              <a:off x="74450" y="3568104"/>
              <a:ext cx="4146143" cy="1086473"/>
              <a:chOff x="13998" y="3532132"/>
              <a:chExt cx="4021474" cy="1086473"/>
            </a:xfrm>
          </p:grpSpPr>
          <p:sp>
            <p:nvSpPr>
              <p:cNvPr id="109" name="CuadroTexto 108">
                <a:extLst>
                  <a:ext uri="{FF2B5EF4-FFF2-40B4-BE49-F238E27FC236}">
                    <a16:creationId xmlns:a16="http://schemas.microsoft.com/office/drawing/2014/main" id="{E37396ED-5A32-7290-02FA-E7DEF0B486F1}"/>
                  </a:ext>
                </a:extLst>
              </p:cNvPr>
              <p:cNvSpPr txBox="1"/>
              <p:nvPr/>
            </p:nvSpPr>
            <p:spPr>
              <a:xfrm>
                <a:off x="690701" y="3608457"/>
                <a:ext cx="3270915" cy="9553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ts val="600"/>
                  </a:spcBef>
                </a:pPr>
                <a:r>
                  <a:rPr lang="es-ES_tradnl" sz="20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</a:rPr>
                  <a:t>Diagnosticar necesidades y capacidades de las organizaciones participantes (muestra conocida con ambas fundaciones aliadas).</a:t>
                </a:r>
                <a:endParaRPr lang="es-MX" sz="2000" dirty="0"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114" name="Elipse 113">
                <a:extLst>
                  <a:ext uri="{FF2B5EF4-FFF2-40B4-BE49-F238E27FC236}">
                    <a16:creationId xmlns:a16="http://schemas.microsoft.com/office/drawing/2014/main" id="{9FE79774-83EA-CB8C-275E-B35F16F3001D}"/>
                  </a:ext>
                </a:extLst>
              </p:cNvPr>
              <p:cNvSpPr/>
              <p:nvPr/>
            </p:nvSpPr>
            <p:spPr>
              <a:xfrm>
                <a:off x="13998" y="3778335"/>
                <a:ext cx="753904" cy="298553"/>
              </a:xfrm>
              <a:prstGeom prst="ellipse">
                <a:avLst/>
              </a:prstGeom>
              <a:solidFill>
                <a:srgbClr val="01AC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1500" dirty="0">
                    <a:latin typeface="+mj-lt"/>
                  </a:rPr>
                  <a:t>a</a:t>
                </a:r>
              </a:p>
            </p:txBody>
          </p:sp>
          <p:sp>
            <p:nvSpPr>
              <p:cNvPr id="117" name="Elipse 116">
                <a:extLst>
                  <a:ext uri="{FF2B5EF4-FFF2-40B4-BE49-F238E27FC236}">
                    <a16:creationId xmlns:a16="http://schemas.microsoft.com/office/drawing/2014/main" id="{0BB56FB6-261F-C7D8-6F5C-B920FC806808}"/>
                  </a:ext>
                </a:extLst>
              </p:cNvPr>
              <p:cNvSpPr/>
              <p:nvPr/>
            </p:nvSpPr>
            <p:spPr>
              <a:xfrm flipV="1">
                <a:off x="3550422" y="3677008"/>
                <a:ext cx="444503" cy="441991"/>
              </a:xfrm>
              <a:prstGeom prst="ellipse">
                <a:avLst/>
              </a:prstGeom>
              <a:noFill/>
              <a:ln w="28575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 sz="1500">
                  <a:latin typeface="+mj-lt"/>
                </a:endParaRPr>
              </a:p>
            </p:txBody>
          </p:sp>
          <p:sp>
            <p:nvSpPr>
              <p:cNvPr id="121" name="Rectángulo: esquinas redondeadas 79">
                <a:extLst>
                  <a:ext uri="{FF2B5EF4-FFF2-40B4-BE49-F238E27FC236}">
                    <a16:creationId xmlns:a16="http://schemas.microsoft.com/office/drawing/2014/main" id="{D896E22A-BD58-C3CF-4F93-25D312FB4449}"/>
                  </a:ext>
                </a:extLst>
              </p:cNvPr>
              <p:cNvSpPr/>
              <p:nvPr/>
            </p:nvSpPr>
            <p:spPr>
              <a:xfrm>
                <a:off x="182942" y="3532132"/>
                <a:ext cx="3852530" cy="1086473"/>
              </a:xfrm>
              <a:prstGeom prst="roundRect">
                <a:avLst/>
              </a:prstGeom>
              <a:noFill/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 sz="1500">
                  <a:latin typeface="+mj-lt"/>
                </a:endParaRPr>
              </a:p>
            </p:txBody>
          </p:sp>
        </p:grpSp>
      </p:grpSp>
      <p:grpSp>
        <p:nvGrpSpPr>
          <p:cNvPr id="124" name="Grupo 123">
            <a:extLst>
              <a:ext uri="{FF2B5EF4-FFF2-40B4-BE49-F238E27FC236}">
                <a16:creationId xmlns:a16="http://schemas.microsoft.com/office/drawing/2014/main" id="{BB9439EF-FCB7-989E-05E5-DEA317B52C3F}"/>
              </a:ext>
            </a:extLst>
          </p:cNvPr>
          <p:cNvGrpSpPr/>
          <p:nvPr/>
        </p:nvGrpSpPr>
        <p:grpSpPr>
          <a:xfrm>
            <a:off x="-171074" y="1133205"/>
            <a:ext cx="13498010" cy="2283891"/>
            <a:chOff x="-181348" y="4235498"/>
            <a:chExt cx="13498010" cy="2283891"/>
          </a:xfrm>
        </p:grpSpPr>
        <p:sp>
          <p:nvSpPr>
            <p:cNvPr id="125" name="Marcador de contenido 4">
              <a:extLst>
                <a:ext uri="{FF2B5EF4-FFF2-40B4-BE49-F238E27FC236}">
                  <a16:creationId xmlns:a16="http://schemas.microsoft.com/office/drawing/2014/main" id="{BAD66F97-7686-B788-C227-A91CFBC66B76}"/>
                </a:ext>
              </a:extLst>
            </p:cNvPr>
            <p:cNvSpPr txBox="1">
              <a:spLocks/>
            </p:cNvSpPr>
            <p:nvPr/>
          </p:nvSpPr>
          <p:spPr>
            <a:xfrm>
              <a:off x="9297990" y="5797154"/>
              <a:ext cx="4018672" cy="62375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600"/>
                </a:spcBef>
                <a:buNone/>
              </a:pPr>
              <a:r>
                <a:rPr lang="es-MX" sz="1800" b="1" dirty="0">
                  <a:latin typeface="+mj-lt"/>
                  <a:cs typeface="Arial" panose="020B0604020202020204" pitchFamily="34" charset="0"/>
                </a:rPr>
                <a:t>Julio 2022</a:t>
              </a:r>
              <a:endParaRPr lang="es-MX" sz="18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endParaRPr>
            </a:p>
          </p:txBody>
        </p:sp>
        <p:grpSp>
          <p:nvGrpSpPr>
            <p:cNvPr id="126" name="Grupo 125">
              <a:extLst>
                <a:ext uri="{FF2B5EF4-FFF2-40B4-BE49-F238E27FC236}">
                  <a16:creationId xmlns:a16="http://schemas.microsoft.com/office/drawing/2014/main" id="{1E84AC9C-E5AF-B9CB-9FB8-F025B267990C}"/>
                </a:ext>
              </a:extLst>
            </p:cNvPr>
            <p:cNvGrpSpPr/>
            <p:nvPr/>
          </p:nvGrpSpPr>
          <p:grpSpPr>
            <a:xfrm>
              <a:off x="-181348" y="4235498"/>
              <a:ext cx="11972516" cy="2283891"/>
              <a:chOff x="-344186" y="4427093"/>
              <a:chExt cx="11972516" cy="2283891"/>
            </a:xfrm>
          </p:grpSpPr>
          <p:sp>
            <p:nvSpPr>
              <p:cNvPr id="127" name="Rectángulo 126">
                <a:extLst>
                  <a:ext uri="{FF2B5EF4-FFF2-40B4-BE49-F238E27FC236}">
                    <a16:creationId xmlns:a16="http://schemas.microsoft.com/office/drawing/2014/main" id="{C9667B2E-801B-DCCD-23E8-6247B53D794C}"/>
                  </a:ext>
                </a:extLst>
              </p:cNvPr>
              <p:cNvSpPr/>
              <p:nvPr/>
            </p:nvSpPr>
            <p:spPr>
              <a:xfrm>
                <a:off x="563670" y="5646637"/>
                <a:ext cx="4756629" cy="133351"/>
              </a:xfrm>
              <a:prstGeom prst="rect">
                <a:avLst/>
              </a:prstGeom>
              <a:solidFill>
                <a:srgbClr val="01ACB4"/>
              </a:solidFill>
              <a:ln>
                <a:solidFill>
                  <a:srgbClr val="01ACB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>
                  <a:latin typeface="+mj-lt"/>
                </a:endParaRPr>
              </a:p>
            </p:txBody>
          </p:sp>
          <p:sp>
            <p:nvSpPr>
              <p:cNvPr id="128" name="Flecha: a la derecha 45">
                <a:extLst>
                  <a:ext uri="{FF2B5EF4-FFF2-40B4-BE49-F238E27FC236}">
                    <a16:creationId xmlns:a16="http://schemas.microsoft.com/office/drawing/2014/main" id="{809DF5FB-8716-4E65-F882-58DEAE8169F2}"/>
                  </a:ext>
                </a:extLst>
              </p:cNvPr>
              <p:cNvSpPr/>
              <p:nvPr/>
            </p:nvSpPr>
            <p:spPr>
              <a:xfrm>
                <a:off x="5294900" y="5563233"/>
                <a:ext cx="6333430" cy="316910"/>
              </a:xfrm>
              <a:prstGeom prst="rightArrow">
                <a:avLst/>
              </a:prstGeom>
              <a:solidFill>
                <a:srgbClr val="ED94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 dirty="0">
                  <a:latin typeface="+mj-lt"/>
                </a:endParaRPr>
              </a:p>
            </p:txBody>
          </p:sp>
          <p:sp>
            <p:nvSpPr>
              <p:cNvPr id="129" name="Arco de bloque 128">
                <a:extLst>
                  <a:ext uri="{FF2B5EF4-FFF2-40B4-BE49-F238E27FC236}">
                    <a16:creationId xmlns:a16="http://schemas.microsoft.com/office/drawing/2014/main" id="{D547E645-AA62-9CAA-7BAC-AC263A917E59}"/>
                  </a:ext>
                </a:extLst>
              </p:cNvPr>
              <p:cNvSpPr/>
              <p:nvPr/>
            </p:nvSpPr>
            <p:spPr>
              <a:xfrm flipV="1">
                <a:off x="2095628" y="4586937"/>
                <a:ext cx="1583182" cy="1620000"/>
              </a:xfrm>
              <a:prstGeom prst="blockArc">
                <a:avLst>
                  <a:gd name="adj1" fmla="val 10800000"/>
                  <a:gd name="adj2" fmla="val 21414381"/>
                  <a:gd name="adj3" fmla="val 20118"/>
                </a:avLst>
              </a:prstGeom>
              <a:solidFill>
                <a:srgbClr val="868887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>
                  <a:solidFill>
                    <a:schemeClr val="tx1"/>
                  </a:solidFill>
                  <a:latin typeface="+mj-lt"/>
                </a:endParaRPr>
              </a:p>
            </p:txBody>
          </p:sp>
          <p:grpSp>
            <p:nvGrpSpPr>
              <p:cNvPr id="130" name="Grupo 129">
                <a:extLst>
                  <a:ext uri="{FF2B5EF4-FFF2-40B4-BE49-F238E27FC236}">
                    <a16:creationId xmlns:a16="http://schemas.microsoft.com/office/drawing/2014/main" id="{BE11F18C-520A-BC40-7698-3BDC4EB2A638}"/>
                  </a:ext>
                </a:extLst>
              </p:cNvPr>
              <p:cNvGrpSpPr/>
              <p:nvPr/>
            </p:nvGrpSpPr>
            <p:grpSpPr>
              <a:xfrm>
                <a:off x="2109142" y="4706514"/>
                <a:ext cx="1521034" cy="1452713"/>
                <a:chOff x="2233279" y="795328"/>
                <a:chExt cx="1575015" cy="1534743"/>
              </a:xfrm>
            </p:grpSpPr>
            <p:sp>
              <p:nvSpPr>
                <p:cNvPr id="149" name="Elipse 148">
                  <a:extLst>
                    <a:ext uri="{FF2B5EF4-FFF2-40B4-BE49-F238E27FC236}">
                      <a16:creationId xmlns:a16="http://schemas.microsoft.com/office/drawing/2014/main" id="{2D11B558-B623-EC09-5D1C-F4A38F38B0CA}"/>
                    </a:ext>
                  </a:extLst>
                </p:cNvPr>
                <p:cNvSpPr/>
                <p:nvPr/>
              </p:nvSpPr>
              <p:spPr>
                <a:xfrm flipV="1">
                  <a:off x="2295476" y="795328"/>
                  <a:ext cx="1512818" cy="1534743"/>
                </a:xfrm>
                <a:prstGeom prst="ellipse">
                  <a:avLst/>
                </a:prstGeom>
                <a:no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  <a:prstDash val="sysDot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>
                    <a:latin typeface="+mj-lt"/>
                  </a:endParaRPr>
                </a:p>
              </p:txBody>
            </p:sp>
            <p:sp>
              <p:nvSpPr>
                <p:cNvPr id="150" name="Elipse 149">
                  <a:extLst>
                    <a:ext uri="{FF2B5EF4-FFF2-40B4-BE49-F238E27FC236}">
                      <a16:creationId xmlns:a16="http://schemas.microsoft.com/office/drawing/2014/main" id="{75994005-7F2E-3D49-E318-417F0297B94D}"/>
                    </a:ext>
                  </a:extLst>
                </p:cNvPr>
                <p:cNvSpPr/>
                <p:nvPr/>
              </p:nvSpPr>
              <p:spPr>
                <a:xfrm>
                  <a:off x="2439476" y="926072"/>
                  <a:ext cx="1231364" cy="1260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>
                    <a:latin typeface="+mj-lt"/>
                  </a:endParaRPr>
                </a:p>
              </p:txBody>
            </p:sp>
            <p:sp>
              <p:nvSpPr>
                <p:cNvPr id="151" name="Elipse 150">
                  <a:extLst>
                    <a:ext uri="{FF2B5EF4-FFF2-40B4-BE49-F238E27FC236}">
                      <a16:creationId xmlns:a16="http://schemas.microsoft.com/office/drawing/2014/main" id="{1EB2B943-6117-0869-F454-5EA844F1D1D7}"/>
                    </a:ext>
                  </a:extLst>
                </p:cNvPr>
                <p:cNvSpPr/>
                <p:nvPr/>
              </p:nvSpPr>
              <p:spPr>
                <a:xfrm>
                  <a:off x="2494710" y="981306"/>
                  <a:ext cx="1123406" cy="1149532"/>
                </a:xfrm>
                <a:prstGeom prst="ellipse">
                  <a:avLst/>
                </a:prstGeom>
                <a:solidFill>
                  <a:srgbClr val="01ACB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>
                    <a:latin typeface="+mj-lt"/>
                  </a:endParaRPr>
                </a:p>
              </p:txBody>
            </p:sp>
            <p:sp>
              <p:nvSpPr>
                <p:cNvPr id="152" name="Elipse 151">
                  <a:extLst>
                    <a:ext uri="{FF2B5EF4-FFF2-40B4-BE49-F238E27FC236}">
                      <a16:creationId xmlns:a16="http://schemas.microsoft.com/office/drawing/2014/main" id="{C1041A80-35EB-0A8F-E8BB-E68D2FC31AE0}"/>
                    </a:ext>
                  </a:extLst>
                </p:cNvPr>
                <p:cNvSpPr/>
                <p:nvPr/>
              </p:nvSpPr>
              <p:spPr>
                <a:xfrm>
                  <a:off x="2233279" y="1412072"/>
                  <a:ext cx="140727" cy="144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>
                    <a:latin typeface="+mj-lt"/>
                  </a:endParaRPr>
                </a:p>
              </p:txBody>
            </p:sp>
            <p:pic>
              <p:nvPicPr>
                <p:cNvPr id="153" name="Imagen 152">
                  <a:extLst>
                    <a:ext uri="{FF2B5EF4-FFF2-40B4-BE49-F238E27FC236}">
                      <a16:creationId xmlns:a16="http://schemas.microsoft.com/office/drawing/2014/main" id="{D129FDE3-152B-68BF-9DC9-502165F5B0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699218" y="1147304"/>
                  <a:ext cx="723685" cy="740515"/>
                </a:xfrm>
                <a:prstGeom prst="rect">
                  <a:avLst/>
                </a:prstGeom>
              </p:spPr>
            </p:pic>
          </p:grpSp>
          <p:sp>
            <p:nvSpPr>
              <p:cNvPr id="131" name="Marcador de contenido 4">
                <a:extLst>
                  <a:ext uri="{FF2B5EF4-FFF2-40B4-BE49-F238E27FC236}">
                    <a16:creationId xmlns:a16="http://schemas.microsoft.com/office/drawing/2014/main" id="{ABA2B56A-DF7F-34B2-0C75-5BB406F51BA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344186" y="5803959"/>
                <a:ext cx="2705799" cy="41031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spcBef>
                    <a:spcPts val="600"/>
                  </a:spcBef>
                  <a:buFont typeface="Arial" panose="020B0604020202020204" pitchFamily="34" charset="0"/>
                  <a:buNone/>
                </a:pPr>
                <a:r>
                  <a:rPr lang="es-MX" sz="1800" b="1" dirty="0">
                    <a:latin typeface="+mj-lt"/>
                    <a:cs typeface="Arial" panose="020B0604020202020204" pitchFamily="34" charset="0"/>
                  </a:rPr>
                  <a:t>Septiembre 2020</a:t>
                </a:r>
                <a:endParaRPr lang="es-MX" sz="1800" b="1" dirty="0">
                  <a:solidFill>
                    <a:srgbClr val="002060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132" name="CuadroTexto 131">
                <a:extLst>
                  <a:ext uri="{FF2B5EF4-FFF2-40B4-BE49-F238E27FC236}">
                    <a16:creationId xmlns:a16="http://schemas.microsoft.com/office/drawing/2014/main" id="{185B8F1E-C315-F0EA-947B-E14404BF6F27}"/>
                  </a:ext>
                </a:extLst>
              </p:cNvPr>
              <p:cNvSpPr txBox="1"/>
              <p:nvPr/>
            </p:nvSpPr>
            <p:spPr>
              <a:xfrm>
                <a:off x="55203" y="4985710"/>
                <a:ext cx="216296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600" b="1" dirty="0">
                    <a:latin typeface="+mj-lt"/>
                  </a:rPr>
                  <a:t>FASE DE DISEÑO</a:t>
                </a:r>
                <a:endParaRPr lang="es-MX" sz="1600" dirty="0">
                  <a:latin typeface="+mj-lt"/>
                </a:endParaRPr>
              </a:p>
            </p:txBody>
          </p:sp>
          <p:sp>
            <p:nvSpPr>
              <p:cNvPr id="133" name="CuadroTexto 132">
                <a:extLst>
                  <a:ext uri="{FF2B5EF4-FFF2-40B4-BE49-F238E27FC236}">
                    <a16:creationId xmlns:a16="http://schemas.microsoft.com/office/drawing/2014/main" id="{96098584-8AAF-7BAC-99B9-6ADAAA50CA54}"/>
                  </a:ext>
                </a:extLst>
              </p:cNvPr>
              <p:cNvSpPr txBox="1"/>
              <p:nvPr/>
            </p:nvSpPr>
            <p:spPr>
              <a:xfrm>
                <a:off x="6207553" y="4977075"/>
                <a:ext cx="29944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1600" b="1" dirty="0">
                    <a:latin typeface="+mj-lt"/>
                  </a:rPr>
                  <a:t>FASE DE IMPLEMENTACIÓN COMPLETA</a:t>
                </a:r>
                <a:endParaRPr lang="es-MX" sz="1600" dirty="0">
                  <a:latin typeface="+mj-lt"/>
                </a:endParaRPr>
              </a:p>
            </p:txBody>
          </p:sp>
          <p:sp>
            <p:nvSpPr>
              <p:cNvPr id="134" name="Marcador de contenido 4">
                <a:extLst>
                  <a:ext uri="{FF2B5EF4-FFF2-40B4-BE49-F238E27FC236}">
                    <a16:creationId xmlns:a16="http://schemas.microsoft.com/office/drawing/2014/main" id="{D18E696C-9AA7-D628-C442-903CBAB8593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24756" y="5803959"/>
                <a:ext cx="2705799" cy="41031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spcBef>
                    <a:spcPts val="600"/>
                  </a:spcBef>
                  <a:buFont typeface="Arial" panose="020B0604020202020204" pitchFamily="34" charset="0"/>
                  <a:buNone/>
                </a:pPr>
                <a:r>
                  <a:rPr lang="es-MX" sz="1800" b="1" dirty="0">
                    <a:latin typeface="+mj-lt"/>
                    <a:cs typeface="Arial" panose="020B0604020202020204" pitchFamily="34" charset="0"/>
                  </a:rPr>
                  <a:t>Diciembre 2021</a:t>
                </a:r>
                <a:endParaRPr lang="es-MX" sz="1800" b="1" dirty="0">
                  <a:solidFill>
                    <a:srgbClr val="002060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135" name="Elipse 134">
                <a:extLst>
                  <a:ext uri="{FF2B5EF4-FFF2-40B4-BE49-F238E27FC236}">
                    <a16:creationId xmlns:a16="http://schemas.microsoft.com/office/drawing/2014/main" id="{C136427F-0D1B-FF6F-9096-0AA1AF82751F}"/>
                  </a:ext>
                </a:extLst>
              </p:cNvPr>
              <p:cNvSpPr/>
              <p:nvPr/>
            </p:nvSpPr>
            <p:spPr>
              <a:xfrm>
                <a:off x="625469" y="5629658"/>
                <a:ext cx="164050" cy="164050"/>
              </a:xfrm>
              <a:prstGeom prst="ellipse">
                <a:avLst/>
              </a:prstGeom>
              <a:solidFill>
                <a:srgbClr val="01ACB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>
                  <a:latin typeface="+mj-lt"/>
                </a:endParaRPr>
              </a:p>
            </p:txBody>
          </p:sp>
          <p:sp>
            <p:nvSpPr>
              <p:cNvPr id="136" name="Elipse 135">
                <a:extLst>
                  <a:ext uri="{FF2B5EF4-FFF2-40B4-BE49-F238E27FC236}">
                    <a16:creationId xmlns:a16="http://schemas.microsoft.com/office/drawing/2014/main" id="{564C1D65-5FD8-6EA7-7972-E0A813173E0B}"/>
                  </a:ext>
                </a:extLst>
              </p:cNvPr>
              <p:cNvSpPr/>
              <p:nvPr/>
            </p:nvSpPr>
            <p:spPr>
              <a:xfrm>
                <a:off x="4875625" y="5619851"/>
                <a:ext cx="164050" cy="164050"/>
              </a:xfrm>
              <a:prstGeom prst="ellipse">
                <a:avLst/>
              </a:prstGeom>
              <a:solidFill>
                <a:srgbClr val="01ACB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>
                  <a:latin typeface="+mj-lt"/>
                </a:endParaRPr>
              </a:p>
            </p:txBody>
          </p:sp>
          <p:sp>
            <p:nvSpPr>
              <p:cNvPr id="137" name="Elipse 136">
                <a:extLst>
                  <a:ext uri="{FF2B5EF4-FFF2-40B4-BE49-F238E27FC236}">
                    <a16:creationId xmlns:a16="http://schemas.microsoft.com/office/drawing/2014/main" id="{BC56ED7D-7331-21FA-D168-E95572821BA3}"/>
                  </a:ext>
                </a:extLst>
              </p:cNvPr>
              <p:cNvSpPr/>
              <p:nvPr/>
            </p:nvSpPr>
            <p:spPr>
              <a:xfrm>
                <a:off x="6617318" y="5619851"/>
                <a:ext cx="164050" cy="164050"/>
              </a:xfrm>
              <a:prstGeom prst="ellipse">
                <a:avLst/>
              </a:prstGeom>
              <a:solidFill>
                <a:srgbClr val="ED9427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>
                  <a:latin typeface="+mj-lt"/>
                </a:endParaRPr>
              </a:p>
            </p:txBody>
          </p:sp>
          <p:grpSp>
            <p:nvGrpSpPr>
              <p:cNvPr id="138" name="Grupo 137">
                <a:extLst>
                  <a:ext uri="{FF2B5EF4-FFF2-40B4-BE49-F238E27FC236}">
                    <a16:creationId xmlns:a16="http://schemas.microsoft.com/office/drawing/2014/main" id="{D2F05FC2-3816-16D9-005D-F22C618BADEA}"/>
                  </a:ext>
                </a:extLst>
              </p:cNvPr>
              <p:cNvGrpSpPr/>
              <p:nvPr/>
            </p:nvGrpSpPr>
            <p:grpSpPr>
              <a:xfrm>
                <a:off x="9211802" y="4587559"/>
                <a:ext cx="1609379" cy="1620000"/>
                <a:chOff x="7551240" y="746072"/>
                <a:chExt cx="1609379" cy="1620000"/>
              </a:xfrm>
            </p:grpSpPr>
            <p:sp>
              <p:nvSpPr>
                <p:cNvPr id="143" name="Elipse 142">
                  <a:extLst>
                    <a:ext uri="{FF2B5EF4-FFF2-40B4-BE49-F238E27FC236}">
                      <a16:creationId xmlns:a16="http://schemas.microsoft.com/office/drawing/2014/main" id="{EA00A6ED-B606-560B-625C-E47B9CAC07A8}"/>
                    </a:ext>
                  </a:extLst>
                </p:cNvPr>
                <p:cNvSpPr/>
                <p:nvPr/>
              </p:nvSpPr>
              <p:spPr>
                <a:xfrm flipV="1">
                  <a:off x="7613437" y="782072"/>
                  <a:ext cx="1512818" cy="1548000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  <a:prstDash val="sysDot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>
                    <a:latin typeface="+mj-lt"/>
                  </a:endParaRPr>
                </a:p>
              </p:txBody>
            </p:sp>
            <p:sp>
              <p:nvSpPr>
                <p:cNvPr id="144" name="Arco de bloque 143">
                  <a:extLst>
                    <a:ext uri="{FF2B5EF4-FFF2-40B4-BE49-F238E27FC236}">
                      <a16:creationId xmlns:a16="http://schemas.microsoft.com/office/drawing/2014/main" id="{7AEE79A8-992C-BED2-A9C9-8A024286D9FC}"/>
                    </a:ext>
                  </a:extLst>
                </p:cNvPr>
                <p:cNvSpPr/>
                <p:nvPr/>
              </p:nvSpPr>
              <p:spPr>
                <a:xfrm flipV="1">
                  <a:off x="7577437" y="746072"/>
                  <a:ext cx="1583182" cy="1620000"/>
                </a:xfrm>
                <a:prstGeom prst="blockArc">
                  <a:avLst>
                    <a:gd name="adj1" fmla="val 10800000"/>
                    <a:gd name="adj2" fmla="val 21414381"/>
                    <a:gd name="adj3" fmla="val 20118"/>
                  </a:avLst>
                </a:prstGeom>
                <a:solidFill>
                  <a:srgbClr val="868887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>
                    <a:solidFill>
                      <a:schemeClr val="tx1"/>
                    </a:solidFill>
                    <a:latin typeface="+mj-lt"/>
                  </a:endParaRPr>
                </a:p>
              </p:txBody>
            </p:sp>
            <p:sp>
              <p:nvSpPr>
                <p:cNvPr id="145" name="Elipse 144">
                  <a:extLst>
                    <a:ext uri="{FF2B5EF4-FFF2-40B4-BE49-F238E27FC236}">
                      <a16:creationId xmlns:a16="http://schemas.microsoft.com/office/drawing/2014/main" id="{4CA4569C-5E09-60D9-89E3-1EE1CF057AD4}"/>
                    </a:ext>
                  </a:extLst>
                </p:cNvPr>
                <p:cNvSpPr/>
                <p:nvPr/>
              </p:nvSpPr>
              <p:spPr>
                <a:xfrm>
                  <a:off x="7757437" y="926072"/>
                  <a:ext cx="1231364" cy="1260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>
                    <a:latin typeface="+mj-lt"/>
                  </a:endParaRPr>
                </a:p>
              </p:txBody>
            </p:sp>
            <p:sp>
              <p:nvSpPr>
                <p:cNvPr id="146" name="Elipse 145">
                  <a:extLst>
                    <a:ext uri="{FF2B5EF4-FFF2-40B4-BE49-F238E27FC236}">
                      <a16:creationId xmlns:a16="http://schemas.microsoft.com/office/drawing/2014/main" id="{1F406D8D-8786-0D76-87E3-2D59C9D84B26}"/>
                    </a:ext>
                  </a:extLst>
                </p:cNvPr>
                <p:cNvSpPr/>
                <p:nvPr/>
              </p:nvSpPr>
              <p:spPr>
                <a:xfrm>
                  <a:off x="7812671" y="981306"/>
                  <a:ext cx="1123406" cy="1149532"/>
                </a:xfrm>
                <a:prstGeom prst="ellipse">
                  <a:avLst/>
                </a:prstGeom>
                <a:solidFill>
                  <a:srgbClr val="DC5D2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>
                    <a:latin typeface="+mj-lt"/>
                  </a:endParaRPr>
                </a:p>
              </p:txBody>
            </p:sp>
            <p:sp>
              <p:nvSpPr>
                <p:cNvPr id="147" name="Elipse 146">
                  <a:extLst>
                    <a:ext uri="{FF2B5EF4-FFF2-40B4-BE49-F238E27FC236}">
                      <a16:creationId xmlns:a16="http://schemas.microsoft.com/office/drawing/2014/main" id="{B651B408-56C1-5851-149E-B071B77C6E0E}"/>
                    </a:ext>
                  </a:extLst>
                </p:cNvPr>
                <p:cNvSpPr/>
                <p:nvPr/>
              </p:nvSpPr>
              <p:spPr>
                <a:xfrm>
                  <a:off x="7551240" y="1412072"/>
                  <a:ext cx="140727" cy="144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>
                    <a:latin typeface="+mj-lt"/>
                  </a:endParaRPr>
                </a:p>
              </p:txBody>
            </p:sp>
            <p:pic>
              <p:nvPicPr>
                <p:cNvPr id="148" name="Imagen 147">
                  <a:extLst>
                    <a:ext uri="{FF2B5EF4-FFF2-40B4-BE49-F238E27FC236}">
                      <a16:creationId xmlns:a16="http://schemas.microsoft.com/office/drawing/2014/main" id="{93600E47-7507-F6BE-497A-C38EA9D10E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015554" y="1132754"/>
                  <a:ext cx="717146" cy="754454"/>
                </a:xfrm>
                <a:prstGeom prst="rect">
                  <a:avLst/>
                </a:prstGeom>
              </p:spPr>
            </p:pic>
          </p:grpSp>
          <p:sp>
            <p:nvSpPr>
              <p:cNvPr id="139" name="Marcador de contenido 4">
                <a:extLst>
                  <a:ext uri="{FF2B5EF4-FFF2-40B4-BE49-F238E27FC236}">
                    <a16:creationId xmlns:a16="http://schemas.microsoft.com/office/drawing/2014/main" id="{83FFCE20-3976-10AA-EBEC-A11CA988F28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47534" y="5815015"/>
                <a:ext cx="2111199" cy="6237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spcBef>
                    <a:spcPts val="600"/>
                  </a:spcBef>
                  <a:buNone/>
                </a:pPr>
                <a:r>
                  <a:rPr lang="es-MX" sz="1800" b="1" dirty="0">
                    <a:latin typeface="+mj-lt"/>
                    <a:cs typeface="Arial" panose="020B0604020202020204" pitchFamily="34" charset="0"/>
                  </a:rPr>
                  <a:t>Enero 2021</a:t>
                </a:r>
                <a:endParaRPr lang="es-MX" sz="1800" b="1" dirty="0">
                  <a:solidFill>
                    <a:srgbClr val="002060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cxnSp>
            <p:nvCxnSpPr>
              <p:cNvPr id="140" name="Conector recto 139">
                <a:extLst>
                  <a:ext uri="{FF2B5EF4-FFF2-40B4-BE49-F238E27FC236}">
                    <a16:creationId xmlns:a16="http://schemas.microsoft.com/office/drawing/2014/main" id="{88BF7C29-DEAF-B365-BF4E-12AF746D0FFD}"/>
                  </a:ext>
                </a:extLst>
              </p:cNvPr>
              <p:cNvCxnSpPr/>
              <p:nvPr/>
            </p:nvCxnSpPr>
            <p:spPr>
              <a:xfrm>
                <a:off x="606289" y="4427093"/>
                <a:ext cx="10492997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1" name="Marcador de contenido 4">
                <a:extLst>
                  <a:ext uri="{FF2B5EF4-FFF2-40B4-BE49-F238E27FC236}">
                    <a16:creationId xmlns:a16="http://schemas.microsoft.com/office/drawing/2014/main" id="{BCEA7D88-5F11-040A-F47F-EF6D1C67F83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25645" y="6270874"/>
                <a:ext cx="2705799" cy="41031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spcBef>
                    <a:spcPts val="600"/>
                  </a:spcBef>
                  <a:buFont typeface="Arial" panose="020B0604020202020204" pitchFamily="34" charset="0"/>
                  <a:buNone/>
                </a:pPr>
                <a:r>
                  <a:rPr lang="es-MX" sz="1800" b="1" dirty="0">
                    <a:solidFill>
                      <a:schemeClr val="accent4">
                        <a:lumMod val="7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4 meses</a:t>
                </a:r>
              </a:p>
            </p:txBody>
          </p:sp>
          <p:sp>
            <p:nvSpPr>
              <p:cNvPr id="142" name="Marcador de contenido 4">
                <a:extLst>
                  <a:ext uri="{FF2B5EF4-FFF2-40B4-BE49-F238E27FC236}">
                    <a16:creationId xmlns:a16="http://schemas.microsoft.com/office/drawing/2014/main" id="{F304DFFE-B0E1-ADBC-1A90-1F3F77D73D8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23216" y="6300669"/>
                <a:ext cx="2705799" cy="41031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spcBef>
                    <a:spcPts val="600"/>
                  </a:spcBef>
                  <a:buFont typeface="Arial" panose="020B0604020202020204" pitchFamily="34" charset="0"/>
                  <a:buNone/>
                </a:pPr>
                <a:r>
                  <a:rPr lang="es-MX" sz="1800" b="1" dirty="0">
                    <a:solidFill>
                      <a:schemeClr val="accent4">
                        <a:lumMod val="7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18 meses</a:t>
                </a:r>
              </a:p>
            </p:txBody>
          </p:sp>
        </p:grpSp>
      </p:grpSp>
      <p:cxnSp>
        <p:nvCxnSpPr>
          <p:cNvPr id="14" name="Conector curvado 13">
            <a:extLst>
              <a:ext uri="{FF2B5EF4-FFF2-40B4-BE49-F238E27FC236}">
                <a16:creationId xmlns:a16="http://schemas.microsoft.com/office/drawing/2014/main" id="{DF9AEED0-2AB4-EA9B-0D3A-F1052E584E52}"/>
              </a:ext>
            </a:extLst>
          </p:cNvPr>
          <p:cNvCxnSpPr>
            <a:cxnSpLocks/>
          </p:cNvCxnSpPr>
          <p:nvPr/>
        </p:nvCxnSpPr>
        <p:spPr>
          <a:xfrm rot="16200000" flipH="1">
            <a:off x="3670701" y="2561478"/>
            <a:ext cx="651418" cy="616291"/>
          </a:xfrm>
          <a:prstGeom prst="curved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7304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26262-4F6B-463B-8B33-70C31646A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III. Alineación estratégica del Proyecto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B2D42-FC8D-49E2-B450-DF5DAB4E85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700" y="1277276"/>
            <a:ext cx="11704011" cy="579259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s-MX" sz="2400" b="1" dirty="0"/>
              <a:t>Marcador de género</a:t>
            </a:r>
            <a:r>
              <a:rPr lang="es-MX" sz="2100" dirty="0"/>
              <a:t>: </a:t>
            </a:r>
            <a:r>
              <a:rPr lang="es-MX" sz="2100" b="1" dirty="0">
                <a:solidFill>
                  <a:schemeClr val="bg2">
                    <a:lumMod val="25000"/>
                  </a:schemeClr>
                </a:solidFill>
              </a:rPr>
              <a:t>GEN 2.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endParaRPr lang="es-MX" sz="100" b="1" dirty="0"/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es-MX" sz="1900" b="1" dirty="0"/>
              <a:t>Alineación al Plan Nacional de Desarrollo (México), al Documento del Programa País (CPD) y Plan Estratégico:</a:t>
            </a:r>
          </a:p>
          <a:p>
            <a:pPr lvl="1" algn="just">
              <a:lnSpc>
                <a:spcPct val="10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s-ES_tradnl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Efecto Directo 7. Al 2025, el Estado mexicano refuerza sus capacidades para la adaptación y resiliencia frente a la variabilidad climática y al cambio climático, a través de políticas, programas, herramientas y servicios multisectoriales con enfoque de derechos humanos, género, interculturalidad, ciclo de vida y territorio, énfasis en los grupos poblacionales y territorios más vulnerables, que consideren la gestión integral del agua y de riesgos de desastres, y basados en el manejo sostenible de los ecosistemas.</a:t>
            </a:r>
            <a:r>
              <a:rPr lang="es-MX" sz="1800" dirty="0">
                <a:effectLst/>
              </a:rPr>
              <a:t> </a:t>
            </a:r>
          </a:p>
          <a:p>
            <a:pPr marL="457200" lvl="1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es-MX" sz="2000" b="1" dirty="0"/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es-MX" sz="1900" b="1" dirty="0"/>
              <a:t>Producto(s) Aplicable(s) del Plan Estratégico del PNUD:   </a:t>
            </a:r>
            <a:r>
              <a:rPr lang="es-MX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Solución emblemática 3: Resiliencia.</a:t>
            </a:r>
            <a:endParaRPr lang="es-MX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fontAlgn="base">
              <a:spcBef>
                <a:spcPts val="300"/>
              </a:spcBef>
            </a:pPr>
            <a:r>
              <a:rPr lang="es-MX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Producto 3.1: Sistemas institucionales para gestionar riesgos y crisis multidimensionales fortalecidos a nivel regional, nacional y subnacional.</a:t>
            </a:r>
            <a:endParaRPr lang="es-MX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s-ES" sz="1900" b="1" dirty="0"/>
              <a:t>Nivel de riesgo institucional</a:t>
            </a:r>
            <a:r>
              <a:rPr lang="es-ES" sz="1900" dirty="0"/>
              <a:t>: </a:t>
            </a:r>
            <a:r>
              <a:rPr lang="es-ES" sz="1900" b="1" dirty="0">
                <a:solidFill>
                  <a:schemeClr val="bg2">
                    <a:lumMod val="25000"/>
                  </a:schemeClr>
                </a:solidFill>
              </a:rPr>
              <a:t>Bajo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es-ES" sz="1900" b="1" dirty="0"/>
              <a:t>Nivel de riesgo social y ambiental</a:t>
            </a:r>
            <a:r>
              <a:rPr lang="es-ES" sz="1900" dirty="0"/>
              <a:t>: </a:t>
            </a:r>
            <a:r>
              <a:rPr lang="es-ES" sz="1900" b="1" dirty="0">
                <a:solidFill>
                  <a:schemeClr val="bg2">
                    <a:lumMod val="25000"/>
                  </a:schemeClr>
                </a:solidFill>
              </a:rPr>
              <a:t>Bajo.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es-ES" sz="1900" b="1" dirty="0"/>
              <a:t>Valoración de calidad</a:t>
            </a:r>
            <a:r>
              <a:rPr lang="es-ES" sz="1900" dirty="0"/>
              <a:t>: </a:t>
            </a:r>
            <a:r>
              <a:rPr lang="es-ES" sz="1900" b="1" dirty="0">
                <a:solidFill>
                  <a:schemeClr val="bg2">
                    <a:lumMod val="10000"/>
                  </a:schemeClr>
                </a:solidFill>
              </a:rPr>
              <a:t>Altamente Satisfactoria</a:t>
            </a:r>
            <a:r>
              <a:rPr lang="es-ES" sz="19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4078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26262-4F6B-463B-8B33-70C31646A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III. Alineación estratégica del Proyecto</a:t>
            </a:r>
            <a:endParaRPr lang="en-US" sz="3600" dirty="0"/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657D7520-6E96-8453-0042-B47E58403DA6}"/>
              </a:ext>
            </a:extLst>
          </p:cNvPr>
          <p:cNvGrpSpPr/>
          <p:nvPr/>
        </p:nvGrpSpPr>
        <p:grpSpPr>
          <a:xfrm>
            <a:off x="221611" y="1240640"/>
            <a:ext cx="11854367" cy="3281874"/>
            <a:chOff x="93493" y="1375995"/>
            <a:chExt cx="11854367" cy="3247435"/>
          </a:xfrm>
        </p:grpSpPr>
        <p:pic>
          <p:nvPicPr>
            <p:cNvPr id="8" name="Picture 16" descr="Objetivo 11 - CIUDADES Y COMUNIDADES SOSTENIBLES">
              <a:hlinkClick r:id="rId2"/>
              <a:extLst>
                <a:ext uri="{FF2B5EF4-FFF2-40B4-BE49-F238E27FC236}">
                  <a16:creationId xmlns:a16="http://schemas.microsoft.com/office/drawing/2014/main" id="{3E605E50-9789-6AD4-FC86-1897132611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7217" y="1698137"/>
              <a:ext cx="980773" cy="10068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Ver las imágenes de origen">
              <a:extLst>
                <a:ext uri="{FF2B5EF4-FFF2-40B4-BE49-F238E27FC236}">
                  <a16:creationId xmlns:a16="http://schemas.microsoft.com/office/drawing/2014/main" id="{A36D5120-054E-9E5F-0565-3CB5D2E7C10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0" t="5623" r="55732" b="5279"/>
            <a:stretch/>
          </p:blipFill>
          <p:spPr bwMode="auto">
            <a:xfrm>
              <a:off x="10308515" y="1705062"/>
              <a:ext cx="1019326" cy="10376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Signo más 14">
              <a:extLst>
                <a:ext uri="{FF2B5EF4-FFF2-40B4-BE49-F238E27FC236}">
                  <a16:creationId xmlns:a16="http://schemas.microsoft.com/office/drawing/2014/main" id="{0738771B-3A8E-C23B-48DF-271A5811382A}"/>
                </a:ext>
              </a:extLst>
            </p:cNvPr>
            <p:cNvSpPr/>
            <p:nvPr/>
          </p:nvSpPr>
          <p:spPr>
            <a:xfrm flipV="1">
              <a:off x="3421807" y="2057415"/>
              <a:ext cx="347446" cy="350665"/>
            </a:xfrm>
            <a:prstGeom prst="mathPlus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>
                <a:latin typeface="+mj-lt"/>
              </a:endParaRPr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30E41A77-1E62-B745-6C8A-0684C26A4962}"/>
                </a:ext>
              </a:extLst>
            </p:cNvPr>
            <p:cNvSpPr/>
            <p:nvPr/>
          </p:nvSpPr>
          <p:spPr>
            <a:xfrm>
              <a:off x="6796669" y="2797994"/>
              <a:ext cx="2401809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MX" sz="1600" b="1" dirty="0">
                  <a:solidFill>
                    <a:srgbClr val="4D4D4D"/>
                  </a:solidFill>
                  <a:latin typeface="+mj-lt"/>
                </a:rPr>
                <a:t>11.5. </a:t>
              </a:r>
              <a:r>
                <a:rPr lang="es-MX" sz="1600" dirty="0">
                  <a:solidFill>
                    <a:srgbClr val="4D4D4D"/>
                  </a:solidFill>
                  <a:latin typeface="+mj-lt"/>
                </a:rPr>
                <a:t>Reducir de manera significativa el número de muertes por desastres y reducir las pérdidas económicas</a:t>
              </a:r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A7572B2F-C46E-D94A-C3BC-9D2D20389CE9}"/>
                </a:ext>
              </a:extLst>
            </p:cNvPr>
            <p:cNvSpPr/>
            <p:nvPr/>
          </p:nvSpPr>
          <p:spPr>
            <a:xfrm>
              <a:off x="9574767" y="2797085"/>
              <a:ext cx="2116858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MX" sz="1600" b="1" dirty="0">
                  <a:solidFill>
                    <a:srgbClr val="4D4D4D"/>
                  </a:solidFill>
                  <a:latin typeface="+mj-lt"/>
                </a:rPr>
                <a:t>13.1</a:t>
              </a:r>
              <a:r>
                <a:rPr lang="es-MX" sz="1600" dirty="0">
                  <a:solidFill>
                    <a:srgbClr val="4D4D4D"/>
                  </a:solidFill>
                  <a:latin typeface="+mj-lt"/>
                </a:rPr>
                <a:t> Fortalecer la resiliencia y la capacidad de adaptación a los riesgos relacionados con el clima y los desastres.</a:t>
              </a:r>
              <a:endParaRPr lang="es-MX" sz="1600" dirty="0">
                <a:latin typeface="+mj-lt"/>
              </a:endParaRPr>
            </a:p>
          </p:txBody>
        </p:sp>
        <p:sp>
          <p:nvSpPr>
            <p:cNvPr id="16" name="Signo más 57">
              <a:extLst>
                <a:ext uri="{FF2B5EF4-FFF2-40B4-BE49-F238E27FC236}">
                  <a16:creationId xmlns:a16="http://schemas.microsoft.com/office/drawing/2014/main" id="{24A13EC5-49DC-343F-8912-6AC908AB7654}"/>
                </a:ext>
              </a:extLst>
            </p:cNvPr>
            <p:cNvSpPr/>
            <p:nvPr/>
          </p:nvSpPr>
          <p:spPr>
            <a:xfrm flipV="1">
              <a:off x="6320440" y="2026254"/>
              <a:ext cx="347446" cy="350665"/>
            </a:xfrm>
            <a:prstGeom prst="mathPlus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>
                <a:latin typeface="+mj-lt"/>
              </a:endParaRPr>
            </a:p>
          </p:txBody>
        </p:sp>
        <p:sp>
          <p:nvSpPr>
            <p:cNvPr id="17" name="Signo más 58">
              <a:extLst>
                <a:ext uri="{FF2B5EF4-FFF2-40B4-BE49-F238E27FC236}">
                  <a16:creationId xmlns:a16="http://schemas.microsoft.com/office/drawing/2014/main" id="{252FCA40-D50C-2813-3B22-22A060412AAD}"/>
                </a:ext>
              </a:extLst>
            </p:cNvPr>
            <p:cNvSpPr/>
            <p:nvPr/>
          </p:nvSpPr>
          <p:spPr>
            <a:xfrm flipV="1">
              <a:off x="9227321" y="2026253"/>
              <a:ext cx="347446" cy="350665"/>
            </a:xfrm>
            <a:prstGeom prst="mathPlus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latin typeface="+mj-lt"/>
              </a:endParaRPr>
            </a:p>
          </p:txBody>
        </p:sp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C149936B-1897-3DFD-5C17-F17456491342}"/>
                </a:ext>
              </a:extLst>
            </p:cNvPr>
            <p:cNvSpPr/>
            <p:nvPr/>
          </p:nvSpPr>
          <p:spPr>
            <a:xfrm>
              <a:off x="93493" y="1833294"/>
              <a:ext cx="1665052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s-MX" b="1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Objetivos del Desarrollo Sostenible:</a:t>
              </a:r>
            </a:p>
          </p:txBody>
        </p:sp>
        <p:pic>
          <p:nvPicPr>
            <p:cNvPr id="19" name="Picture 2" descr="Desarrollo Sostenible Logo">
              <a:extLst>
                <a:ext uri="{FF2B5EF4-FFF2-40B4-BE49-F238E27FC236}">
                  <a16:creationId xmlns:a16="http://schemas.microsoft.com/office/drawing/2014/main" id="{C2E2336C-F8CA-47B5-C517-0A14B06D4D6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782"/>
            <a:stretch/>
          </p:blipFill>
          <p:spPr bwMode="auto">
            <a:xfrm>
              <a:off x="581701" y="2842687"/>
              <a:ext cx="898619" cy="952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Rectángulo: esquinas redondeadas 41">
              <a:extLst>
                <a:ext uri="{FF2B5EF4-FFF2-40B4-BE49-F238E27FC236}">
                  <a16:creationId xmlns:a16="http://schemas.microsoft.com/office/drawing/2014/main" id="{262D32D4-6CE7-664E-C080-257A8FB8FFDF}"/>
                </a:ext>
              </a:extLst>
            </p:cNvPr>
            <p:cNvSpPr/>
            <p:nvPr/>
          </p:nvSpPr>
          <p:spPr>
            <a:xfrm>
              <a:off x="244139" y="1375995"/>
              <a:ext cx="11703721" cy="3247435"/>
            </a:xfrm>
            <a:prstGeom prst="round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latin typeface="+mj-lt"/>
              </a:endParaRPr>
            </a:p>
          </p:txBody>
        </p:sp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919BB667-B49F-C883-8EBB-415ED7BFFE9F}"/>
              </a:ext>
            </a:extLst>
          </p:cNvPr>
          <p:cNvGrpSpPr/>
          <p:nvPr/>
        </p:nvGrpSpPr>
        <p:grpSpPr>
          <a:xfrm>
            <a:off x="372257" y="4587556"/>
            <a:ext cx="11703721" cy="2158018"/>
            <a:chOff x="204056" y="4104403"/>
            <a:chExt cx="11703721" cy="2310678"/>
          </a:xfrm>
        </p:grpSpPr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3EA84071-3ECA-54A5-EDFC-E1AED38D22A1}"/>
                </a:ext>
              </a:extLst>
            </p:cNvPr>
            <p:cNvSpPr txBox="1"/>
            <p:nvPr/>
          </p:nvSpPr>
          <p:spPr>
            <a:xfrm>
              <a:off x="2604646" y="4312081"/>
              <a:ext cx="8444427" cy="3625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spcAft>
                  <a:spcPts val="600"/>
                </a:spcAft>
              </a:pPr>
              <a:r>
                <a:rPr lang="es-MX" sz="1600" dirty="0">
                  <a:latin typeface="+mj-lt"/>
                </a:rPr>
                <a:t>Incluir criterios e indicadores de igualdad en las convocatorias y proyectos financiados.</a:t>
              </a:r>
            </a:p>
          </p:txBody>
        </p: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16702C5D-B372-B7DE-695A-3FD533870BFB}"/>
                </a:ext>
              </a:extLst>
            </p:cNvPr>
            <p:cNvSpPr txBox="1"/>
            <p:nvPr/>
          </p:nvSpPr>
          <p:spPr>
            <a:xfrm>
              <a:off x="2604646" y="5286629"/>
              <a:ext cx="9046896" cy="3625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spcAft>
                  <a:spcPts val="600"/>
                </a:spcAft>
              </a:pPr>
              <a:endParaRPr lang="es-MX" sz="1600" dirty="0">
                <a:latin typeface="+mj-lt"/>
              </a:endParaRPr>
            </a:p>
          </p:txBody>
        </p: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3CC30A7C-D9EB-A292-14E0-BB13A8F60DFB}"/>
                </a:ext>
              </a:extLst>
            </p:cNvPr>
            <p:cNvSpPr txBox="1"/>
            <p:nvPr/>
          </p:nvSpPr>
          <p:spPr>
            <a:xfrm>
              <a:off x="2604646" y="4794158"/>
              <a:ext cx="8303881" cy="6261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MX" sz="1600" dirty="0">
                  <a:latin typeface="+mj-lt"/>
                </a:rPr>
                <a:t>Acciones para el empoderamiento de las mujeres en programas de fortalecimiento a organizaciones, incluyendo su participacion mayoritaria.</a:t>
              </a:r>
            </a:p>
          </p:txBody>
        </p: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203EE82F-617F-9ED1-71E4-A62D44D32AFE}"/>
                </a:ext>
              </a:extLst>
            </p:cNvPr>
            <p:cNvSpPr/>
            <p:nvPr/>
          </p:nvSpPr>
          <p:spPr>
            <a:xfrm>
              <a:off x="2305628" y="4363127"/>
              <a:ext cx="299018" cy="298552"/>
            </a:xfrm>
            <a:prstGeom prst="ellipse">
              <a:avLst/>
            </a:prstGeom>
            <a:solidFill>
              <a:srgbClr val="EF40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>
                  <a:latin typeface="+mj-lt"/>
                </a:rPr>
                <a:t>1</a:t>
              </a:r>
            </a:p>
          </p:txBody>
        </p:sp>
        <p:sp>
          <p:nvSpPr>
            <p:cNvPr id="27" name="Elipse 26">
              <a:extLst>
                <a:ext uri="{FF2B5EF4-FFF2-40B4-BE49-F238E27FC236}">
                  <a16:creationId xmlns:a16="http://schemas.microsoft.com/office/drawing/2014/main" id="{C3336AC4-D307-2A33-249E-5D7C7A23D69F}"/>
                </a:ext>
              </a:extLst>
            </p:cNvPr>
            <p:cNvSpPr/>
            <p:nvPr/>
          </p:nvSpPr>
          <p:spPr>
            <a:xfrm>
              <a:off x="2305628" y="4915597"/>
              <a:ext cx="299018" cy="298552"/>
            </a:xfrm>
            <a:prstGeom prst="ellipse">
              <a:avLst/>
            </a:prstGeom>
            <a:solidFill>
              <a:srgbClr val="EF40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>
                  <a:latin typeface="+mj-lt"/>
                </a:rPr>
                <a:t>2</a:t>
              </a:r>
            </a:p>
          </p:txBody>
        </p:sp>
        <p:sp>
          <p:nvSpPr>
            <p:cNvPr id="28" name="Elipse 27">
              <a:extLst>
                <a:ext uri="{FF2B5EF4-FFF2-40B4-BE49-F238E27FC236}">
                  <a16:creationId xmlns:a16="http://schemas.microsoft.com/office/drawing/2014/main" id="{3C050EEB-F00D-502C-AFB2-A28F26CB44CB}"/>
                </a:ext>
              </a:extLst>
            </p:cNvPr>
            <p:cNvSpPr/>
            <p:nvPr/>
          </p:nvSpPr>
          <p:spPr>
            <a:xfrm>
              <a:off x="2305628" y="5509080"/>
              <a:ext cx="299018" cy="298553"/>
            </a:xfrm>
            <a:prstGeom prst="ellipse">
              <a:avLst/>
            </a:prstGeom>
            <a:solidFill>
              <a:srgbClr val="EF40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>
                  <a:latin typeface="+mj-lt"/>
                </a:rPr>
                <a:t>3</a:t>
              </a:r>
            </a:p>
          </p:txBody>
        </p:sp>
        <p:sp>
          <p:nvSpPr>
            <p:cNvPr id="30" name="Rectángulo: esquinas redondeadas 81">
              <a:extLst>
                <a:ext uri="{FF2B5EF4-FFF2-40B4-BE49-F238E27FC236}">
                  <a16:creationId xmlns:a16="http://schemas.microsoft.com/office/drawing/2014/main" id="{75C402B8-98CB-3240-5230-C18944F7949A}"/>
                </a:ext>
              </a:extLst>
            </p:cNvPr>
            <p:cNvSpPr/>
            <p:nvPr/>
          </p:nvSpPr>
          <p:spPr>
            <a:xfrm>
              <a:off x="204056" y="4104403"/>
              <a:ext cx="11703721" cy="2310678"/>
            </a:xfrm>
            <a:prstGeom prst="roundRect">
              <a:avLst/>
            </a:prstGeom>
            <a:noFill/>
            <a:ln w="28575">
              <a:solidFill>
                <a:srgbClr val="EF402D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latin typeface="+mj-lt"/>
              </a:endParaRPr>
            </a:p>
          </p:txBody>
        </p:sp>
      </p:grpSp>
      <p:sp>
        <p:nvSpPr>
          <p:cNvPr id="32" name="Rectángulo 31">
            <a:extLst>
              <a:ext uri="{FF2B5EF4-FFF2-40B4-BE49-F238E27FC236}">
                <a16:creationId xmlns:a16="http://schemas.microsoft.com/office/drawing/2014/main" id="{E0C5632D-DB35-2265-A128-6122E9369897}"/>
              </a:ext>
            </a:extLst>
          </p:cNvPr>
          <p:cNvSpPr/>
          <p:nvPr/>
        </p:nvSpPr>
        <p:spPr>
          <a:xfrm>
            <a:off x="413110" y="4891210"/>
            <a:ext cx="21168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MX" b="1" dirty="0">
                <a:solidFill>
                  <a:srgbClr val="EF402D"/>
                </a:solidFill>
                <a:latin typeface="+mj-lt"/>
              </a:rPr>
              <a:t>Medidas para transversalizar la perspectiva de género en el proyecto: </a:t>
            </a:r>
          </a:p>
        </p:txBody>
      </p:sp>
      <p:pic>
        <p:nvPicPr>
          <p:cNvPr id="3" name="Picture 8" descr="Objetivo 5 - IGUALDAD DE GÉNERO">
            <a:hlinkClick r:id="rId6"/>
            <a:extLst>
              <a:ext uri="{FF2B5EF4-FFF2-40B4-BE49-F238E27FC236}">
                <a16:creationId xmlns:a16="http://schemas.microsoft.com/office/drawing/2014/main" id="{EB9FA29B-DE60-C06D-564B-77468A14D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212" y="1600434"/>
            <a:ext cx="1019326" cy="1006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7C739FF3-C8B5-6983-69AD-9F6C603E7438}"/>
              </a:ext>
            </a:extLst>
          </p:cNvPr>
          <p:cNvSpPr/>
          <p:nvPr/>
        </p:nvSpPr>
        <p:spPr>
          <a:xfrm>
            <a:off x="1736066" y="2743638"/>
            <a:ext cx="16650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600" b="1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5.5</a:t>
            </a:r>
            <a:r>
              <a:rPr lang="es-MX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  Asegurar la participación plena y efectiva de las mujeres y la igualdad de oportunidades.</a:t>
            </a:r>
          </a:p>
        </p:txBody>
      </p:sp>
      <p:pic>
        <p:nvPicPr>
          <p:cNvPr id="1026" name="Picture 2" descr="Objetivo de Desarrollo Sostenible 6 - Wikipedia, la enciclopedia libre">
            <a:extLst>
              <a:ext uri="{FF2B5EF4-FFF2-40B4-BE49-F238E27FC236}">
                <a16:creationId xmlns:a16="http://schemas.microsoft.com/office/drawing/2014/main" id="{296C0C8E-35E7-2FCC-AFEA-88C4D9A41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608" y="1600834"/>
            <a:ext cx="1019326" cy="10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68690ED4-C5FF-0D6A-C582-277B43E3936D}"/>
              </a:ext>
            </a:extLst>
          </p:cNvPr>
          <p:cNvSpPr txBox="1"/>
          <p:nvPr/>
        </p:nvSpPr>
        <p:spPr>
          <a:xfrm>
            <a:off x="3883516" y="2709614"/>
            <a:ext cx="277118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1600" b="1" dirty="0">
                <a:solidFill>
                  <a:schemeClr val="bg2">
                    <a:lumMod val="25000"/>
                  </a:schemeClr>
                </a:solidFill>
                <a:effectLst/>
                <a:latin typeface="+mj-lt"/>
                <a:ea typeface="Times New Roman" panose="02020603050405020304" pitchFamily="18" charset="0"/>
              </a:rPr>
              <a:t>6.1 </a:t>
            </a:r>
            <a:r>
              <a:rPr lang="es-ES_tradnl" sz="1600" b="1" dirty="0">
                <a:solidFill>
                  <a:schemeClr val="bg2">
                    <a:lumMod val="25000"/>
                  </a:schemeClr>
                </a:solidFill>
                <a:latin typeface="+mj-lt"/>
                <a:ea typeface="Times New Roman" panose="02020603050405020304" pitchFamily="18" charset="0"/>
              </a:rPr>
              <a:t> </a:t>
            </a:r>
            <a:r>
              <a:rPr lang="es-ES_tradnl" sz="1600" dirty="0">
                <a:solidFill>
                  <a:schemeClr val="bg2">
                    <a:lumMod val="25000"/>
                  </a:schemeClr>
                </a:solidFill>
                <a:effectLst/>
                <a:latin typeface="+mj-lt"/>
                <a:ea typeface="Times New Roman" panose="02020603050405020304" pitchFamily="18" charset="0"/>
              </a:rPr>
              <a:t>Acceso universal y equitativo al agua potable a un precio asequible.</a:t>
            </a:r>
            <a:br>
              <a:rPr lang="es-ES_tradnl" sz="1600" dirty="0">
                <a:solidFill>
                  <a:schemeClr val="bg2">
                    <a:lumMod val="25000"/>
                  </a:schemeClr>
                </a:solidFill>
                <a:effectLst/>
                <a:latin typeface="+mj-lt"/>
                <a:ea typeface="Times New Roman" panose="02020603050405020304" pitchFamily="18" charset="0"/>
              </a:rPr>
            </a:br>
            <a:r>
              <a:rPr lang="es-ES_tradnl" sz="1600" b="1" dirty="0">
                <a:solidFill>
                  <a:schemeClr val="bg2">
                    <a:lumMod val="25000"/>
                  </a:schemeClr>
                </a:solidFill>
                <a:effectLst/>
                <a:latin typeface="+mj-lt"/>
                <a:ea typeface="Times New Roman" panose="02020603050405020304" pitchFamily="18" charset="0"/>
              </a:rPr>
              <a:t>6.6</a:t>
            </a:r>
            <a:r>
              <a:rPr lang="es-ES_tradnl" sz="1600" dirty="0">
                <a:solidFill>
                  <a:schemeClr val="bg2">
                    <a:lumMod val="25000"/>
                  </a:schemeClr>
                </a:solidFill>
                <a:effectLst/>
                <a:latin typeface="+mj-lt"/>
                <a:ea typeface="Times New Roman" panose="02020603050405020304" pitchFamily="18" charset="0"/>
              </a:rPr>
              <a:t> Proteger y restablecer los ecosistemas relacionados con el agua</a:t>
            </a:r>
            <a:endParaRPr lang="es-ES_tradnl" sz="1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88E1E11C-D5C0-7B3A-4049-54451536949E}"/>
              </a:ext>
            </a:extLst>
          </p:cNvPr>
          <p:cNvSpPr txBox="1"/>
          <p:nvPr/>
        </p:nvSpPr>
        <p:spPr>
          <a:xfrm>
            <a:off x="2760418" y="5885684"/>
            <a:ext cx="84444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MX" sz="1600" dirty="0">
                <a:latin typeface="+mj-lt"/>
              </a:rPr>
              <a:t>En mecanismos de recuperación post-desastre, aprovechar para incentivar el liderazgo femenino y el apoyo a sus organizaciones.</a:t>
            </a:r>
          </a:p>
        </p:txBody>
      </p:sp>
    </p:spTree>
    <p:extLst>
      <p:ext uri="{BB962C8B-B14F-4D97-AF65-F5344CB8AC3E}">
        <p14:creationId xmlns:p14="http://schemas.microsoft.com/office/powerpoint/2010/main" val="4235596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o 24">
            <a:extLst>
              <a:ext uri="{FF2B5EF4-FFF2-40B4-BE49-F238E27FC236}">
                <a16:creationId xmlns:a16="http://schemas.microsoft.com/office/drawing/2014/main" id="{A8946436-E640-0194-65C2-F13A60FFF316}"/>
              </a:ext>
            </a:extLst>
          </p:cNvPr>
          <p:cNvGrpSpPr/>
          <p:nvPr/>
        </p:nvGrpSpPr>
        <p:grpSpPr>
          <a:xfrm>
            <a:off x="289478" y="1261676"/>
            <a:ext cx="11761819" cy="5297989"/>
            <a:chOff x="377968" y="751886"/>
            <a:chExt cx="11761819" cy="5297989"/>
          </a:xfrm>
        </p:grpSpPr>
        <p:sp>
          <p:nvSpPr>
            <p:cNvPr id="3" name="Google Shape;668;p26">
              <a:extLst>
                <a:ext uri="{FF2B5EF4-FFF2-40B4-BE49-F238E27FC236}">
                  <a16:creationId xmlns:a16="http://schemas.microsoft.com/office/drawing/2014/main" id="{C2775BC0-BD5B-908D-1950-218E45C8E36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954817" y="3276672"/>
              <a:ext cx="2260600" cy="1133475"/>
            </a:xfrm>
            <a:custGeom>
              <a:avLst/>
              <a:gdLst>
                <a:gd name="T0" fmla="*/ 2147483646 w 565"/>
                <a:gd name="T1" fmla="*/ 2147483646 h 283"/>
                <a:gd name="T2" fmla="*/ 2147483646 w 565"/>
                <a:gd name="T3" fmla="*/ 2147483646 h 283"/>
                <a:gd name="T4" fmla="*/ 0 w 565"/>
                <a:gd name="T5" fmla="*/ 2147483646 h 283"/>
                <a:gd name="T6" fmla="*/ 2147483646 w 565"/>
                <a:gd name="T7" fmla="*/ 0 h 283"/>
                <a:gd name="T8" fmla="*/ 2147483646 w 565"/>
                <a:gd name="T9" fmla="*/ 2147483646 h 283"/>
                <a:gd name="T10" fmla="*/ 2147483646 w 565"/>
                <a:gd name="T11" fmla="*/ 2147483646 h 283"/>
                <a:gd name="T12" fmla="*/ 2147483646 w 565"/>
                <a:gd name="T13" fmla="*/ 2147483646 h 28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5" h="283" extrusionOk="0">
                  <a:moveTo>
                    <a:pt x="283" y="58"/>
                  </a:moveTo>
                  <a:cubicBezTo>
                    <a:pt x="158" y="58"/>
                    <a:pt x="57" y="159"/>
                    <a:pt x="57" y="283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7" y="0"/>
                    <a:pt x="283" y="0"/>
                  </a:cubicBezTo>
                  <a:cubicBezTo>
                    <a:pt x="438" y="0"/>
                    <a:pt x="565" y="127"/>
                    <a:pt x="565" y="283"/>
                  </a:cubicBezTo>
                  <a:cubicBezTo>
                    <a:pt x="508" y="283"/>
                    <a:pt x="508" y="283"/>
                    <a:pt x="508" y="283"/>
                  </a:cubicBezTo>
                  <a:cubicBezTo>
                    <a:pt x="508" y="159"/>
                    <a:pt x="407" y="58"/>
                    <a:pt x="283" y="5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/>
            </a:p>
          </p:txBody>
        </p:sp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1844A42B-8695-8F05-77C0-24AA682F294C}"/>
                </a:ext>
              </a:extLst>
            </p:cNvPr>
            <p:cNvGrpSpPr/>
            <p:nvPr/>
          </p:nvGrpSpPr>
          <p:grpSpPr>
            <a:xfrm>
              <a:off x="927821" y="2243942"/>
              <a:ext cx="2261828" cy="2195290"/>
              <a:chOff x="927821" y="2243942"/>
              <a:chExt cx="2261828" cy="2195290"/>
            </a:xfrm>
          </p:grpSpPr>
          <p:sp>
            <p:nvSpPr>
              <p:cNvPr id="5" name="Google Shape;668;p26">
                <a:extLst>
                  <a:ext uri="{FF2B5EF4-FFF2-40B4-BE49-F238E27FC236}">
                    <a16:creationId xmlns:a16="http://schemas.microsoft.com/office/drawing/2014/main" id="{9139E910-E256-3888-2395-F49A6A5D13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821" y="2243942"/>
                <a:ext cx="2260600" cy="1133475"/>
              </a:xfrm>
              <a:custGeom>
                <a:avLst/>
                <a:gdLst>
                  <a:gd name="T0" fmla="*/ 2147483646 w 565"/>
                  <a:gd name="T1" fmla="*/ 2147483646 h 283"/>
                  <a:gd name="T2" fmla="*/ 2147483646 w 565"/>
                  <a:gd name="T3" fmla="*/ 2147483646 h 283"/>
                  <a:gd name="T4" fmla="*/ 0 w 565"/>
                  <a:gd name="T5" fmla="*/ 2147483646 h 283"/>
                  <a:gd name="T6" fmla="*/ 2147483646 w 565"/>
                  <a:gd name="T7" fmla="*/ 0 h 283"/>
                  <a:gd name="T8" fmla="*/ 2147483646 w 565"/>
                  <a:gd name="T9" fmla="*/ 2147483646 h 283"/>
                  <a:gd name="T10" fmla="*/ 2147483646 w 565"/>
                  <a:gd name="T11" fmla="*/ 2147483646 h 283"/>
                  <a:gd name="T12" fmla="*/ 2147483646 w 565"/>
                  <a:gd name="T13" fmla="*/ 2147483646 h 28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5" h="283" extrusionOk="0">
                    <a:moveTo>
                      <a:pt x="283" y="58"/>
                    </a:moveTo>
                    <a:cubicBezTo>
                      <a:pt x="158" y="58"/>
                      <a:pt x="57" y="159"/>
                      <a:pt x="57" y="283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0" y="127"/>
                      <a:pt x="127" y="0"/>
                      <a:pt x="283" y="0"/>
                    </a:cubicBezTo>
                    <a:cubicBezTo>
                      <a:pt x="438" y="0"/>
                      <a:pt x="565" y="127"/>
                      <a:pt x="565" y="283"/>
                    </a:cubicBezTo>
                    <a:cubicBezTo>
                      <a:pt x="508" y="283"/>
                      <a:pt x="508" y="283"/>
                      <a:pt x="508" y="283"/>
                    </a:cubicBezTo>
                    <a:cubicBezTo>
                      <a:pt x="508" y="159"/>
                      <a:pt x="407" y="58"/>
                      <a:pt x="283" y="5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91425" tIns="45700" rIns="91425" bIns="45700"/>
              <a:lstStyle/>
              <a:p>
                <a:endParaRPr lang="en-US"/>
              </a:p>
            </p:txBody>
          </p:sp>
          <p:sp>
            <p:nvSpPr>
              <p:cNvPr id="6" name="Google Shape;673;p26">
                <a:extLst>
                  <a:ext uri="{FF2B5EF4-FFF2-40B4-BE49-F238E27FC236}">
                    <a16:creationId xmlns:a16="http://schemas.microsoft.com/office/drawing/2014/main" id="{F4DA8E29-5304-D8BC-EAB9-2560DF931D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9049" y="3310520"/>
                <a:ext cx="2260600" cy="1128712"/>
              </a:xfrm>
              <a:custGeom>
                <a:avLst/>
                <a:gdLst>
                  <a:gd name="T0" fmla="*/ 2147483646 w 565"/>
                  <a:gd name="T1" fmla="*/ 2147483646 h 282"/>
                  <a:gd name="T2" fmla="*/ 0 w 565"/>
                  <a:gd name="T3" fmla="*/ 0 h 282"/>
                  <a:gd name="T4" fmla="*/ 2147483646 w 565"/>
                  <a:gd name="T5" fmla="*/ 0 h 282"/>
                  <a:gd name="T6" fmla="*/ 2147483646 w 565"/>
                  <a:gd name="T7" fmla="*/ 2147483646 h 282"/>
                  <a:gd name="T8" fmla="*/ 2147483646 w 565"/>
                  <a:gd name="T9" fmla="*/ 0 h 282"/>
                  <a:gd name="T10" fmla="*/ 2147483646 w 565"/>
                  <a:gd name="T11" fmla="*/ 0 h 282"/>
                  <a:gd name="T12" fmla="*/ 2147483646 w 565"/>
                  <a:gd name="T13" fmla="*/ 2147483646 h 28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5" h="282" extrusionOk="0">
                    <a:moveTo>
                      <a:pt x="283" y="282"/>
                    </a:moveTo>
                    <a:cubicBezTo>
                      <a:pt x="127" y="282"/>
                      <a:pt x="0" y="156"/>
                      <a:pt x="0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124"/>
                      <a:pt x="158" y="225"/>
                      <a:pt x="283" y="225"/>
                    </a:cubicBezTo>
                    <a:cubicBezTo>
                      <a:pt x="407" y="225"/>
                      <a:pt x="508" y="124"/>
                      <a:pt x="508" y="0"/>
                    </a:cubicBezTo>
                    <a:cubicBezTo>
                      <a:pt x="565" y="0"/>
                      <a:pt x="565" y="0"/>
                      <a:pt x="565" y="0"/>
                    </a:cubicBezTo>
                    <a:cubicBezTo>
                      <a:pt x="565" y="156"/>
                      <a:pt x="438" y="282"/>
                      <a:pt x="283" y="282"/>
                    </a:cubicBezTo>
                    <a:close/>
                  </a:path>
                </a:pathLst>
              </a:custGeom>
              <a:solidFill>
                <a:srgbClr val="E24956"/>
              </a:solidFill>
              <a:ln>
                <a:noFill/>
              </a:ln>
            </p:spPr>
            <p:txBody>
              <a:bodyPr lIns="91425" tIns="45700" rIns="91425" bIns="45700"/>
              <a:lstStyle/>
              <a:p>
                <a:endParaRPr lang="en-US" dirty="0"/>
              </a:p>
            </p:txBody>
          </p:sp>
        </p:grpSp>
        <p:sp>
          <p:nvSpPr>
            <p:cNvPr id="7" name="Google Shape;674;p26">
              <a:extLst>
                <a:ext uri="{FF2B5EF4-FFF2-40B4-BE49-F238E27FC236}">
                  <a16:creationId xmlns:a16="http://schemas.microsoft.com/office/drawing/2014/main" id="{D384C31F-1A77-0939-FEF5-64C18E680E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9755" y="2901864"/>
              <a:ext cx="692150" cy="833438"/>
            </a:xfrm>
            <a:custGeom>
              <a:avLst/>
              <a:gdLst>
                <a:gd name="T0" fmla="*/ 2147483646 w 173"/>
                <a:gd name="T1" fmla="*/ 2147483646 h 208"/>
                <a:gd name="T2" fmla="*/ 2147483646 w 173"/>
                <a:gd name="T3" fmla="*/ 2147483646 h 208"/>
                <a:gd name="T4" fmla="*/ 2147483646 w 173"/>
                <a:gd name="T5" fmla="*/ 2147483646 h 208"/>
                <a:gd name="T6" fmla="*/ 2147483646 w 173"/>
                <a:gd name="T7" fmla="*/ 2147483646 h 208"/>
                <a:gd name="T8" fmla="*/ 2147483646 w 173"/>
                <a:gd name="T9" fmla="*/ 2147483646 h 208"/>
                <a:gd name="T10" fmla="*/ 2147483646 w 173"/>
                <a:gd name="T11" fmla="*/ 2147483646 h 208"/>
                <a:gd name="T12" fmla="*/ 2147483646 w 173"/>
                <a:gd name="T13" fmla="*/ 2147483646 h 208"/>
                <a:gd name="T14" fmla="*/ 2147483646 w 173"/>
                <a:gd name="T15" fmla="*/ 2147483646 h 208"/>
                <a:gd name="T16" fmla="*/ 2147483646 w 173"/>
                <a:gd name="T17" fmla="*/ 2147483646 h 208"/>
                <a:gd name="T18" fmla="*/ 2147483646 w 173"/>
                <a:gd name="T19" fmla="*/ 2147483646 h 208"/>
                <a:gd name="T20" fmla="*/ 2147483646 w 173"/>
                <a:gd name="T21" fmla="*/ 2147483646 h 208"/>
                <a:gd name="T22" fmla="*/ 2147483646 w 173"/>
                <a:gd name="T23" fmla="*/ 2147483646 h 208"/>
                <a:gd name="T24" fmla="*/ 2147483646 w 173"/>
                <a:gd name="T25" fmla="*/ 2147483646 h 208"/>
                <a:gd name="T26" fmla="*/ 2147483646 w 173"/>
                <a:gd name="T27" fmla="*/ 2147483646 h 208"/>
                <a:gd name="T28" fmla="*/ 2147483646 w 173"/>
                <a:gd name="T29" fmla="*/ 2147483646 h 208"/>
                <a:gd name="T30" fmla="*/ 2147483646 w 173"/>
                <a:gd name="T31" fmla="*/ 2147483646 h 208"/>
                <a:gd name="T32" fmla="*/ 2147483646 w 173"/>
                <a:gd name="T33" fmla="*/ 2147483646 h 208"/>
                <a:gd name="T34" fmla="*/ 2147483646 w 173"/>
                <a:gd name="T35" fmla="*/ 2147483646 h 208"/>
                <a:gd name="T36" fmla="*/ 2147483646 w 173"/>
                <a:gd name="T37" fmla="*/ 2147483646 h 208"/>
                <a:gd name="T38" fmla="*/ 2147483646 w 173"/>
                <a:gd name="T39" fmla="*/ 2147483646 h 208"/>
                <a:gd name="T40" fmla="*/ 2147483646 w 173"/>
                <a:gd name="T41" fmla="*/ 2147483646 h 208"/>
                <a:gd name="T42" fmla="*/ 2147483646 w 173"/>
                <a:gd name="T43" fmla="*/ 2147483646 h 208"/>
                <a:gd name="T44" fmla="*/ 2147483646 w 173"/>
                <a:gd name="T45" fmla="*/ 2147483646 h 208"/>
                <a:gd name="T46" fmla="*/ 2147483646 w 173"/>
                <a:gd name="T47" fmla="*/ 2147483646 h 208"/>
                <a:gd name="T48" fmla="*/ 2147483646 w 173"/>
                <a:gd name="T49" fmla="*/ 0 h 208"/>
                <a:gd name="T50" fmla="*/ 2147483646 w 173"/>
                <a:gd name="T51" fmla="*/ 2147483646 h 208"/>
                <a:gd name="T52" fmla="*/ 2147483646 w 173"/>
                <a:gd name="T53" fmla="*/ 2147483646 h 208"/>
                <a:gd name="T54" fmla="*/ 2147483646 w 173"/>
                <a:gd name="T55" fmla="*/ 2147483646 h 208"/>
                <a:gd name="T56" fmla="*/ 2147483646 w 173"/>
                <a:gd name="T57" fmla="*/ 2147483646 h 208"/>
                <a:gd name="T58" fmla="*/ 2147483646 w 173"/>
                <a:gd name="T59" fmla="*/ 2147483646 h 208"/>
                <a:gd name="T60" fmla="*/ 2147483646 w 173"/>
                <a:gd name="T61" fmla="*/ 2147483646 h 208"/>
                <a:gd name="T62" fmla="*/ 2147483646 w 173"/>
                <a:gd name="T63" fmla="*/ 2147483646 h 208"/>
                <a:gd name="T64" fmla="*/ 2147483646 w 173"/>
                <a:gd name="T65" fmla="*/ 2147483646 h 208"/>
                <a:gd name="T66" fmla="*/ 2147483646 w 173"/>
                <a:gd name="T67" fmla="*/ 2147483646 h 208"/>
                <a:gd name="T68" fmla="*/ 2147483646 w 173"/>
                <a:gd name="T69" fmla="*/ 2147483646 h 208"/>
                <a:gd name="T70" fmla="*/ 2147483646 w 173"/>
                <a:gd name="T71" fmla="*/ 2147483646 h 208"/>
                <a:gd name="T72" fmla="*/ 2147483646 w 173"/>
                <a:gd name="T73" fmla="*/ 2147483646 h 208"/>
                <a:gd name="T74" fmla="*/ 2147483646 w 173"/>
                <a:gd name="T75" fmla="*/ 2147483646 h 208"/>
                <a:gd name="T76" fmla="*/ 2147483646 w 173"/>
                <a:gd name="T77" fmla="*/ 2147483646 h 208"/>
                <a:gd name="T78" fmla="*/ 2147483646 w 173"/>
                <a:gd name="T79" fmla="*/ 2147483646 h 208"/>
                <a:gd name="T80" fmla="*/ 2147483646 w 173"/>
                <a:gd name="T81" fmla="*/ 2147483646 h 208"/>
                <a:gd name="T82" fmla="*/ 2147483646 w 173"/>
                <a:gd name="T83" fmla="*/ 2147483646 h 208"/>
                <a:gd name="T84" fmla="*/ 2147483646 w 173"/>
                <a:gd name="T85" fmla="*/ 2147483646 h 208"/>
                <a:gd name="T86" fmla="*/ 2147483646 w 173"/>
                <a:gd name="T87" fmla="*/ 2147483646 h 208"/>
                <a:gd name="T88" fmla="*/ 2147483646 w 173"/>
                <a:gd name="T89" fmla="*/ 2147483646 h 208"/>
                <a:gd name="T90" fmla="*/ 2147483646 w 173"/>
                <a:gd name="T91" fmla="*/ 2147483646 h 208"/>
                <a:gd name="T92" fmla="*/ 2147483646 w 173"/>
                <a:gd name="T93" fmla="*/ 2147483646 h 208"/>
                <a:gd name="T94" fmla="*/ 2147483646 w 173"/>
                <a:gd name="T95" fmla="*/ 2147483646 h 208"/>
                <a:gd name="T96" fmla="*/ 2147483646 w 173"/>
                <a:gd name="T97" fmla="*/ 2147483646 h 208"/>
                <a:gd name="T98" fmla="*/ 2147483646 w 173"/>
                <a:gd name="T99" fmla="*/ 2147483646 h 208"/>
                <a:gd name="T100" fmla="*/ 2147483646 w 173"/>
                <a:gd name="T101" fmla="*/ 2147483646 h 20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73" h="208" extrusionOk="0">
                  <a:moveTo>
                    <a:pt x="116" y="200"/>
                  </a:moveTo>
                  <a:cubicBezTo>
                    <a:pt x="116" y="204"/>
                    <a:pt x="113" y="208"/>
                    <a:pt x="109" y="208"/>
                  </a:cubicBezTo>
                  <a:cubicBezTo>
                    <a:pt x="65" y="208"/>
                    <a:pt x="65" y="208"/>
                    <a:pt x="65" y="208"/>
                  </a:cubicBezTo>
                  <a:cubicBezTo>
                    <a:pt x="61" y="208"/>
                    <a:pt x="58" y="204"/>
                    <a:pt x="58" y="200"/>
                  </a:cubicBezTo>
                  <a:cubicBezTo>
                    <a:pt x="58" y="200"/>
                    <a:pt x="58" y="200"/>
                    <a:pt x="58" y="200"/>
                  </a:cubicBezTo>
                  <a:cubicBezTo>
                    <a:pt x="58" y="196"/>
                    <a:pt x="61" y="193"/>
                    <a:pt x="65" y="193"/>
                  </a:cubicBezTo>
                  <a:cubicBezTo>
                    <a:pt x="109" y="193"/>
                    <a:pt x="109" y="193"/>
                    <a:pt x="109" y="193"/>
                  </a:cubicBezTo>
                  <a:cubicBezTo>
                    <a:pt x="113" y="193"/>
                    <a:pt x="116" y="196"/>
                    <a:pt x="116" y="200"/>
                  </a:cubicBezTo>
                  <a:close/>
                  <a:moveTo>
                    <a:pt x="116" y="181"/>
                  </a:moveTo>
                  <a:cubicBezTo>
                    <a:pt x="116" y="178"/>
                    <a:pt x="113" y="174"/>
                    <a:pt x="109" y="174"/>
                  </a:cubicBezTo>
                  <a:cubicBezTo>
                    <a:pt x="65" y="174"/>
                    <a:pt x="65" y="174"/>
                    <a:pt x="65" y="174"/>
                  </a:cubicBezTo>
                  <a:cubicBezTo>
                    <a:pt x="61" y="174"/>
                    <a:pt x="58" y="178"/>
                    <a:pt x="58" y="181"/>
                  </a:cubicBezTo>
                  <a:cubicBezTo>
                    <a:pt x="58" y="181"/>
                    <a:pt x="58" y="181"/>
                    <a:pt x="58" y="181"/>
                  </a:cubicBezTo>
                  <a:cubicBezTo>
                    <a:pt x="58" y="185"/>
                    <a:pt x="61" y="189"/>
                    <a:pt x="65" y="189"/>
                  </a:cubicBezTo>
                  <a:cubicBezTo>
                    <a:pt x="109" y="189"/>
                    <a:pt x="109" y="189"/>
                    <a:pt x="109" y="189"/>
                  </a:cubicBezTo>
                  <a:cubicBezTo>
                    <a:pt x="113" y="189"/>
                    <a:pt x="116" y="185"/>
                    <a:pt x="116" y="181"/>
                  </a:cubicBezTo>
                  <a:close/>
                  <a:moveTo>
                    <a:pt x="94" y="102"/>
                  </a:moveTo>
                  <a:cubicBezTo>
                    <a:pt x="85" y="102"/>
                    <a:pt x="85" y="102"/>
                    <a:pt x="85" y="102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80" y="170"/>
                    <a:pt x="80" y="170"/>
                    <a:pt x="80" y="170"/>
                  </a:cubicBezTo>
                  <a:cubicBezTo>
                    <a:pt x="82" y="170"/>
                    <a:pt x="84" y="170"/>
                    <a:pt x="87" y="170"/>
                  </a:cubicBezTo>
                  <a:cubicBezTo>
                    <a:pt x="87" y="170"/>
                    <a:pt x="87" y="170"/>
                    <a:pt x="87" y="170"/>
                  </a:cubicBezTo>
                  <a:cubicBezTo>
                    <a:pt x="87" y="170"/>
                    <a:pt x="87" y="170"/>
                    <a:pt x="87" y="170"/>
                  </a:cubicBezTo>
                  <a:cubicBezTo>
                    <a:pt x="87" y="170"/>
                    <a:pt x="87" y="170"/>
                    <a:pt x="87" y="170"/>
                  </a:cubicBezTo>
                  <a:cubicBezTo>
                    <a:pt x="87" y="170"/>
                    <a:pt x="87" y="170"/>
                    <a:pt x="87" y="170"/>
                  </a:cubicBezTo>
                  <a:cubicBezTo>
                    <a:pt x="90" y="170"/>
                    <a:pt x="92" y="170"/>
                    <a:pt x="94" y="170"/>
                  </a:cubicBezTo>
                  <a:lnTo>
                    <a:pt x="94" y="102"/>
                  </a:lnTo>
                  <a:close/>
                  <a:moveTo>
                    <a:pt x="63" y="75"/>
                  </a:moveTo>
                  <a:cubicBezTo>
                    <a:pt x="57" y="75"/>
                    <a:pt x="53" y="79"/>
                    <a:pt x="53" y="85"/>
                  </a:cubicBezTo>
                  <a:cubicBezTo>
                    <a:pt x="53" y="91"/>
                    <a:pt x="57" y="96"/>
                    <a:pt x="63" y="96"/>
                  </a:cubicBezTo>
                  <a:cubicBezTo>
                    <a:pt x="73" y="96"/>
                    <a:pt x="73" y="96"/>
                    <a:pt x="73" y="96"/>
                  </a:cubicBezTo>
                  <a:cubicBezTo>
                    <a:pt x="73" y="85"/>
                    <a:pt x="73" y="85"/>
                    <a:pt x="73" y="85"/>
                  </a:cubicBezTo>
                  <a:cubicBezTo>
                    <a:pt x="73" y="79"/>
                    <a:pt x="69" y="75"/>
                    <a:pt x="63" y="75"/>
                  </a:cubicBezTo>
                  <a:close/>
                  <a:moveTo>
                    <a:pt x="121" y="85"/>
                  </a:moveTo>
                  <a:cubicBezTo>
                    <a:pt x="121" y="79"/>
                    <a:pt x="117" y="75"/>
                    <a:pt x="111" y="75"/>
                  </a:cubicBezTo>
                  <a:cubicBezTo>
                    <a:pt x="105" y="75"/>
                    <a:pt x="101" y="79"/>
                    <a:pt x="101" y="85"/>
                  </a:cubicBezTo>
                  <a:cubicBezTo>
                    <a:pt x="101" y="96"/>
                    <a:pt x="101" y="96"/>
                    <a:pt x="101" y="96"/>
                  </a:cubicBezTo>
                  <a:cubicBezTo>
                    <a:pt x="111" y="96"/>
                    <a:pt x="111" y="96"/>
                    <a:pt x="111" y="96"/>
                  </a:cubicBezTo>
                  <a:cubicBezTo>
                    <a:pt x="117" y="96"/>
                    <a:pt x="121" y="91"/>
                    <a:pt x="121" y="85"/>
                  </a:cubicBezTo>
                  <a:close/>
                  <a:moveTo>
                    <a:pt x="144" y="66"/>
                  </a:moveTo>
                  <a:cubicBezTo>
                    <a:pt x="140" y="48"/>
                    <a:pt x="118" y="28"/>
                    <a:pt x="87" y="28"/>
                  </a:cubicBezTo>
                  <a:cubicBezTo>
                    <a:pt x="56" y="28"/>
                    <a:pt x="34" y="48"/>
                    <a:pt x="30" y="66"/>
                  </a:cubicBezTo>
                  <a:cubicBezTo>
                    <a:pt x="26" y="80"/>
                    <a:pt x="29" y="94"/>
                    <a:pt x="36" y="107"/>
                  </a:cubicBezTo>
                  <a:cubicBezTo>
                    <a:pt x="42" y="118"/>
                    <a:pt x="48" y="128"/>
                    <a:pt x="54" y="140"/>
                  </a:cubicBezTo>
                  <a:cubicBezTo>
                    <a:pt x="57" y="147"/>
                    <a:pt x="58" y="156"/>
                    <a:pt x="59" y="163"/>
                  </a:cubicBezTo>
                  <a:cubicBezTo>
                    <a:pt x="60" y="168"/>
                    <a:pt x="62" y="170"/>
                    <a:pt x="69" y="170"/>
                  </a:cubicBezTo>
                  <a:cubicBezTo>
                    <a:pt x="71" y="170"/>
                    <a:pt x="72" y="170"/>
                    <a:pt x="73" y="170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63" y="102"/>
                    <a:pt x="63" y="102"/>
                    <a:pt x="63" y="102"/>
                  </a:cubicBezTo>
                  <a:cubicBezTo>
                    <a:pt x="58" y="102"/>
                    <a:pt x="54" y="101"/>
                    <a:pt x="51" y="97"/>
                  </a:cubicBezTo>
                  <a:cubicBezTo>
                    <a:pt x="48" y="94"/>
                    <a:pt x="46" y="90"/>
                    <a:pt x="46" y="85"/>
                  </a:cubicBezTo>
                  <a:cubicBezTo>
                    <a:pt x="46" y="81"/>
                    <a:pt x="48" y="76"/>
                    <a:pt x="51" y="73"/>
                  </a:cubicBezTo>
                  <a:cubicBezTo>
                    <a:pt x="54" y="70"/>
                    <a:pt x="58" y="68"/>
                    <a:pt x="63" y="68"/>
                  </a:cubicBezTo>
                  <a:cubicBezTo>
                    <a:pt x="72" y="68"/>
                    <a:pt x="80" y="76"/>
                    <a:pt x="80" y="85"/>
                  </a:cubicBezTo>
                  <a:cubicBezTo>
                    <a:pt x="80" y="85"/>
                    <a:pt x="80" y="85"/>
                    <a:pt x="80" y="85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5" y="96"/>
                    <a:pt x="85" y="96"/>
                    <a:pt x="85" y="96"/>
                  </a:cubicBezTo>
                  <a:cubicBezTo>
                    <a:pt x="94" y="96"/>
                    <a:pt x="94" y="96"/>
                    <a:pt x="94" y="96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94" y="80"/>
                    <a:pt x="96" y="76"/>
                    <a:pt x="99" y="73"/>
                  </a:cubicBezTo>
                  <a:cubicBezTo>
                    <a:pt x="102" y="70"/>
                    <a:pt x="106" y="68"/>
                    <a:pt x="111" y="68"/>
                  </a:cubicBezTo>
                  <a:cubicBezTo>
                    <a:pt x="116" y="68"/>
                    <a:pt x="120" y="70"/>
                    <a:pt x="123" y="73"/>
                  </a:cubicBezTo>
                  <a:cubicBezTo>
                    <a:pt x="126" y="76"/>
                    <a:pt x="128" y="81"/>
                    <a:pt x="128" y="85"/>
                  </a:cubicBezTo>
                  <a:cubicBezTo>
                    <a:pt x="128" y="90"/>
                    <a:pt x="126" y="94"/>
                    <a:pt x="123" y="97"/>
                  </a:cubicBezTo>
                  <a:cubicBezTo>
                    <a:pt x="120" y="101"/>
                    <a:pt x="116" y="102"/>
                    <a:pt x="11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1" y="170"/>
                    <a:pt x="101" y="170"/>
                    <a:pt x="101" y="170"/>
                  </a:cubicBezTo>
                  <a:cubicBezTo>
                    <a:pt x="102" y="170"/>
                    <a:pt x="103" y="170"/>
                    <a:pt x="105" y="170"/>
                  </a:cubicBezTo>
                  <a:cubicBezTo>
                    <a:pt x="112" y="170"/>
                    <a:pt x="114" y="168"/>
                    <a:pt x="115" y="163"/>
                  </a:cubicBezTo>
                  <a:cubicBezTo>
                    <a:pt x="116" y="156"/>
                    <a:pt x="117" y="147"/>
                    <a:pt x="120" y="140"/>
                  </a:cubicBezTo>
                  <a:cubicBezTo>
                    <a:pt x="126" y="128"/>
                    <a:pt x="132" y="118"/>
                    <a:pt x="138" y="107"/>
                  </a:cubicBezTo>
                  <a:cubicBezTo>
                    <a:pt x="145" y="94"/>
                    <a:pt x="148" y="80"/>
                    <a:pt x="144" y="66"/>
                  </a:cubicBezTo>
                  <a:close/>
                  <a:moveTo>
                    <a:pt x="93" y="6"/>
                  </a:moveTo>
                  <a:cubicBezTo>
                    <a:pt x="93" y="3"/>
                    <a:pt x="90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4" y="0"/>
                    <a:pt x="81" y="3"/>
                    <a:pt x="81" y="6"/>
                  </a:cubicBezTo>
                  <a:cubicBezTo>
                    <a:pt x="81" y="18"/>
                    <a:pt x="81" y="18"/>
                    <a:pt x="81" y="18"/>
                  </a:cubicBezTo>
                  <a:cubicBezTo>
                    <a:pt x="81" y="22"/>
                    <a:pt x="84" y="24"/>
                    <a:pt x="87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90" y="24"/>
                    <a:pt x="93" y="22"/>
                    <a:pt x="93" y="18"/>
                  </a:cubicBezTo>
                  <a:lnTo>
                    <a:pt x="93" y="6"/>
                  </a:lnTo>
                  <a:close/>
                  <a:moveTo>
                    <a:pt x="128" y="17"/>
                  </a:moveTo>
                  <a:cubicBezTo>
                    <a:pt x="130" y="14"/>
                    <a:pt x="129" y="10"/>
                    <a:pt x="126" y="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3" y="7"/>
                    <a:pt x="119" y="8"/>
                    <a:pt x="117" y="11"/>
                  </a:cubicBezTo>
                  <a:cubicBezTo>
                    <a:pt x="112" y="21"/>
                    <a:pt x="112" y="21"/>
                    <a:pt x="112" y="21"/>
                  </a:cubicBezTo>
                  <a:cubicBezTo>
                    <a:pt x="110" y="24"/>
                    <a:pt x="111" y="28"/>
                    <a:pt x="114" y="30"/>
                  </a:cubicBezTo>
                  <a:cubicBezTo>
                    <a:pt x="114" y="30"/>
                    <a:pt x="114" y="30"/>
                    <a:pt x="114" y="30"/>
                  </a:cubicBezTo>
                  <a:cubicBezTo>
                    <a:pt x="117" y="31"/>
                    <a:pt x="121" y="30"/>
                    <a:pt x="123" y="27"/>
                  </a:cubicBezTo>
                  <a:lnTo>
                    <a:pt x="128" y="17"/>
                  </a:lnTo>
                  <a:close/>
                  <a:moveTo>
                    <a:pt x="154" y="37"/>
                  </a:moveTo>
                  <a:cubicBezTo>
                    <a:pt x="157" y="35"/>
                    <a:pt x="157" y="31"/>
                    <a:pt x="155" y="28"/>
                  </a:cubicBezTo>
                  <a:cubicBezTo>
                    <a:pt x="155" y="28"/>
                    <a:pt x="155" y="28"/>
                    <a:pt x="155" y="28"/>
                  </a:cubicBezTo>
                  <a:cubicBezTo>
                    <a:pt x="152" y="26"/>
                    <a:pt x="148" y="25"/>
                    <a:pt x="146" y="28"/>
                  </a:cubicBezTo>
                  <a:cubicBezTo>
                    <a:pt x="137" y="35"/>
                    <a:pt x="137" y="35"/>
                    <a:pt x="137" y="35"/>
                  </a:cubicBezTo>
                  <a:cubicBezTo>
                    <a:pt x="134" y="38"/>
                    <a:pt x="134" y="42"/>
                    <a:pt x="137" y="44"/>
                  </a:cubicBezTo>
                  <a:cubicBezTo>
                    <a:pt x="137" y="44"/>
                    <a:pt x="137" y="44"/>
                    <a:pt x="137" y="44"/>
                  </a:cubicBezTo>
                  <a:cubicBezTo>
                    <a:pt x="139" y="47"/>
                    <a:pt x="143" y="47"/>
                    <a:pt x="145" y="45"/>
                  </a:cubicBezTo>
                  <a:lnTo>
                    <a:pt x="154" y="37"/>
                  </a:lnTo>
                  <a:close/>
                  <a:moveTo>
                    <a:pt x="168" y="68"/>
                  </a:moveTo>
                  <a:cubicBezTo>
                    <a:pt x="171" y="68"/>
                    <a:pt x="173" y="64"/>
                    <a:pt x="173" y="61"/>
                  </a:cubicBezTo>
                  <a:cubicBezTo>
                    <a:pt x="173" y="61"/>
                    <a:pt x="173" y="61"/>
                    <a:pt x="173" y="61"/>
                  </a:cubicBezTo>
                  <a:cubicBezTo>
                    <a:pt x="172" y="57"/>
                    <a:pt x="169" y="55"/>
                    <a:pt x="166" y="56"/>
                  </a:cubicBezTo>
                  <a:cubicBezTo>
                    <a:pt x="154" y="58"/>
                    <a:pt x="154" y="58"/>
                    <a:pt x="154" y="58"/>
                  </a:cubicBezTo>
                  <a:cubicBezTo>
                    <a:pt x="151" y="58"/>
                    <a:pt x="148" y="62"/>
                    <a:pt x="149" y="65"/>
                  </a:cubicBezTo>
                  <a:cubicBezTo>
                    <a:pt x="149" y="65"/>
                    <a:pt x="149" y="65"/>
                    <a:pt x="149" y="65"/>
                  </a:cubicBezTo>
                  <a:cubicBezTo>
                    <a:pt x="150" y="69"/>
                    <a:pt x="153" y="71"/>
                    <a:pt x="156" y="70"/>
                  </a:cubicBezTo>
                  <a:lnTo>
                    <a:pt x="168" y="68"/>
                  </a:lnTo>
                  <a:close/>
                  <a:moveTo>
                    <a:pt x="165" y="102"/>
                  </a:moveTo>
                  <a:cubicBezTo>
                    <a:pt x="168" y="103"/>
                    <a:pt x="172" y="100"/>
                    <a:pt x="172" y="97"/>
                  </a:cubicBezTo>
                  <a:cubicBezTo>
                    <a:pt x="172" y="97"/>
                    <a:pt x="172" y="97"/>
                    <a:pt x="172" y="97"/>
                  </a:cubicBezTo>
                  <a:cubicBezTo>
                    <a:pt x="173" y="94"/>
                    <a:pt x="171" y="90"/>
                    <a:pt x="167" y="90"/>
                  </a:cubicBezTo>
                  <a:cubicBezTo>
                    <a:pt x="156" y="87"/>
                    <a:pt x="156" y="87"/>
                    <a:pt x="156" y="87"/>
                  </a:cubicBezTo>
                  <a:cubicBezTo>
                    <a:pt x="153" y="87"/>
                    <a:pt x="149" y="89"/>
                    <a:pt x="149" y="92"/>
                  </a:cubicBezTo>
                  <a:cubicBezTo>
                    <a:pt x="149" y="92"/>
                    <a:pt x="149" y="92"/>
                    <a:pt x="149" y="92"/>
                  </a:cubicBezTo>
                  <a:cubicBezTo>
                    <a:pt x="148" y="96"/>
                    <a:pt x="150" y="99"/>
                    <a:pt x="154" y="100"/>
                  </a:cubicBezTo>
                  <a:lnTo>
                    <a:pt x="165" y="102"/>
                  </a:lnTo>
                  <a:close/>
                  <a:moveTo>
                    <a:pt x="50" y="27"/>
                  </a:moveTo>
                  <a:cubicBezTo>
                    <a:pt x="52" y="30"/>
                    <a:pt x="56" y="31"/>
                    <a:pt x="59" y="30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2" y="28"/>
                    <a:pt x="63" y="24"/>
                    <a:pt x="61" y="2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4" y="8"/>
                    <a:pt x="50" y="7"/>
                    <a:pt x="47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4" y="10"/>
                    <a:pt x="43" y="14"/>
                    <a:pt x="45" y="17"/>
                  </a:cubicBezTo>
                  <a:lnTo>
                    <a:pt x="50" y="27"/>
                  </a:lnTo>
                  <a:close/>
                  <a:moveTo>
                    <a:pt x="28" y="45"/>
                  </a:moveTo>
                  <a:cubicBezTo>
                    <a:pt x="30" y="47"/>
                    <a:pt x="34" y="47"/>
                    <a:pt x="37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9" y="42"/>
                    <a:pt x="39" y="38"/>
                    <a:pt x="36" y="35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5" y="25"/>
                    <a:pt x="21" y="26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6" y="31"/>
                    <a:pt x="16" y="35"/>
                    <a:pt x="19" y="37"/>
                  </a:cubicBezTo>
                  <a:lnTo>
                    <a:pt x="28" y="45"/>
                  </a:lnTo>
                  <a:close/>
                  <a:moveTo>
                    <a:pt x="17" y="70"/>
                  </a:moveTo>
                  <a:cubicBezTo>
                    <a:pt x="20" y="71"/>
                    <a:pt x="24" y="69"/>
                    <a:pt x="24" y="65"/>
                  </a:cubicBezTo>
                  <a:cubicBezTo>
                    <a:pt x="24" y="65"/>
                    <a:pt x="24" y="65"/>
                    <a:pt x="24" y="65"/>
                  </a:cubicBezTo>
                  <a:cubicBezTo>
                    <a:pt x="25" y="62"/>
                    <a:pt x="23" y="58"/>
                    <a:pt x="19" y="58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4" y="55"/>
                    <a:pt x="1" y="57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4"/>
                    <a:pt x="2" y="68"/>
                    <a:pt x="5" y="68"/>
                  </a:cubicBezTo>
                  <a:lnTo>
                    <a:pt x="17" y="70"/>
                  </a:lnTo>
                  <a:close/>
                  <a:moveTo>
                    <a:pt x="20" y="100"/>
                  </a:moveTo>
                  <a:cubicBezTo>
                    <a:pt x="23" y="99"/>
                    <a:pt x="25" y="96"/>
                    <a:pt x="25" y="92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4" y="89"/>
                    <a:pt x="21" y="87"/>
                    <a:pt x="17" y="87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2" y="90"/>
                    <a:pt x="0" y="94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1" y="100"/>
                    <a:pt x="5" y="103"/>
                    <a:pt x="8" y="102"/>
                  </a:cubicBezTo>
                  <a:lnTo>
                    <a:pt x="20" y="10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dirty="0"/>
            </a:p>
          </p:txBody>
        </p:sp>
        <p:sp>
          <p:nvSpPr>
            <p:cNvPr id="8" name="Google Shape;675;p26">
              <a:extLst>
                <a:ext uri="{FF2B5EF4-FFF2-40B4-BE49-F238E27FC236}">
                  <a16:creationId xmlns:a16="http://schemas.microsoft.com/office/drawing/2014/main" id="{4C43EEFE-2F38-D161-65B8-442B558D1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152" y="3072604"/>
              <a:ext cx="973137" cy="647700"/>
            </a:xfrm>
            <a:custGeom>
              <a:avLst/>
              <a:gdLst>
                <a:gd name="T0" fmla="*/ 2147483646 w 243"/>
                <a:gd name="T1" fmla="*/ 2147483646 h 162"/>
                <a:gd name="T2" fmla="*/ 2147483646 w 243"/>
                <a:gd name="T3" fmla="*/ 2147483646 h 162"/>
                <a:gd name="T4" fmla="*/ 2147483646 w 243"/>
                <a:gd name="T5" fmla="*/ 2147483646 h 162"/>
                <a:gd name="T6" fmla="*/ 2147483646 w 243"/>
                <a:gd name="T7" fmla="*/ 2147483646 h 162"/>
                <a:gd name="T8" fmla="*/ 2147483646 w 243"/>
                <a:gd name="T9" fmla="*/ 2147483646 h 162"/>
                <a:gd name="T10" fmla="*/ 2147483646 w 243"/>
                <a:gd name="T11" fmla="*/ 2147483646 h 162"/>
                <a:gd name="T12" fmla="*/ 2147483646 w 243"/>
                <a:gd name="T13" fmla="*/ 2147483646 h 162"/>
                <a:gd name="T14" fmla="*/ 2147483646 w 243"/>
                <a:gd name="T15" fmla="*/ 0 h 162"/>
                <a:gd name="T16" fmla="*/ 2147483646 w 243"/>
                <a:gd name="T17" fmla="*/ 2147483646 h 162"/>
                <a:gd name="T18" fmla="*/ 2147483646 w 243"/>
                <a:gd name="T19" fmla="*/ 2147483646 h 162"/>
                <a:gd name="T20" fmla="*/ 2147483646 w 243"/>
                <a:gd name="T21" fmla="*/ 2147483646 h 162"/>
                <a:gd name="T22" fmla="*/ 2147483646 w 243"/>
                <a:gd name="T23" fmla="*/ 2147483646 h 162"/>
                <a:gd name="T24" fmla="*/ 2147483646 w 243"/>
                <a:gd name="T25" fmla="*/ 2147483646 h 162"/>
                <a:gd name="T26" fmla="*/ 2147483646 w 243"/>
                <a:gd name="T27" fmla="*/ 2147483646 h 162"/>
                <a:gd name="T28" fmla="*/ 2147483646 w 243"/>
                <a:gd name="T29" fmla="*/ 2147483646 h 162"/>
                <a:gd name="T30" fmla="*/ 2147483646 w 243"/>
                <a:gd name="T31" fmla="*/ 2147483646 h 162"/>
                <a:gd name="T32" fmla="*/ 2147483646 w 243"/>
                <a:gd name="T33" fmla="*/ 2147483646 h 162"/>
                <a:gd name="T34" fmla="*/ 2147483646 w 243"/>
                <a:gd name="T35" fmla="*/ 2147483646 h 162"/>
                <a:gd name="T36" fmla="*/ 2147483646 w 243"/>
                <a:gd name="T37" fmla="*/ 2147483646 h 162"/>
                <a:gd name="T38" fmla="*/ 2147483646 w 243"/>
                <a:gd name="T39" fmla="*/ 2147483646 h 162"/>
                <a:gd name="T40" fmla="*/ 2147483646 w 243"/>
                <a:gd name="T41" fmla="*/ 2147483646 h 162"/>
                <a:gd name="T42" fmla="*/ 2147483646 w 243"/>
                <a:gd name="T43" fmla="*/ 2147483646 h 162"/>
                <a:gd name="T44" fmla="*/ 2147483646 w 243"/>
                <a:gd name="T45" fmla="*/ 2147483646 h 162"/>
                <a:gd name="T46" fmla="*/ 2147483646 w 243"/>
                <a:gd name="T47" fmla="*/ 2147483646 h 162"/>
                <a:gd name="T48" fmla="*/ 2147483646 w 243"/>
                <a:gd name="T49" fmla="*/ 2147483646 h 162"/>
                <a:gd name="T50" fmla="*/ 2147483646 w 243"/>
                <a:gd name="T51" fmla="*/ 2147483646 h 162"/>
                <a:gd name="T52" fmla="*/ 2147483646 w 243"/>
                <a:gd name="T53" fmla="*/ 2147483646 h 162"/>
                <a:gd name="T54" fmla="*/ 2147483646 w 243"/>
                <a:gd name="T55" fmla="*/ 2147483646 h 162"/>
                <a:gd name="T56" fmla="*/ 2147483646 w 243"/>
                <a:gd name="T57" fmla="*/ 2147483646 h 162"/>
                <a:gd name="T58" fmla="*/ 2147483646 w 243"/>
                <a:gd name="T59" fmla="*/ 2147483646 h 162"/>
                <a:gd name="T60" fmla="*/ 2147483646 w 243"/>
                <a:gd name="T61" fmla="*/ 2147483646 h 162"/>
                <a:gd name="T62" fmla="*/ 2147483646 w 243"/>
                <a:gd name="T63" fmla="*/ 2147483646 h 162"/>
                <a:gd name="T64" fmla="*/ 2147483646 w 243"/>
                <a:gd name="T65" fmla="*/ 2147483646 h 162"/>
                <a:gd name="T66" fmla="*/ 2147483646 w 243"/>
                <a:gd name="T67" fmla="*/ 2147483646 h 162"/>
                <a:gd name="T68" fmla="*/ 2147483646 w 243"/>
                <a:gd name="T69" fmla="*/ 2147483646 h 162"/>
                <a:gd name="T70" fmla="*/ 2147483646 w 243"/>
                <a:gd name="T71" fmla="*/ 2147483646 h 162"/>
                <a:gd name="T72" fmla="*/ 2147483646 w 243"/>
                <a:gd name="T73" fmla="*/ 2147483646 h 162"/>
                <a:gd name="T74" fmla="*/ 2147483646 w 243"/>
                <a:gd name="T75" fmla="*/ 2147483646 h 162"/>
                <a:gd name="T76" fmla="*/ 2147483646 w 243"/>
                <a:gd name="T77" fmla="*/ 2147483646 h 162"/>
                <a:gd name="T78" fmla="*/ 2147483646 w 243"/>
                <a:gd name="T79" fmla="*/ 2147483646 h 162"/>
                <a:gd name="T80" fmla="*/ 2147483646 w 243"/>
                <a:gd name="T81" fmla="*/ 2147483646 h 162"/>
                <a:gd name="T82" fmla="*/ 2147483646 w 243"/>
                <a:gd name="T83" fmla="*/ 2147483646 h 162"/>
                <a:gd name="T84" fmla="*/ 2147483646 w 243"/>
                <a:gd name="T85" fmla="*/ 2147483646 h 162"/>
                <a:gd name="T86" fmla="*/ 2147483646 w 243"/>
                <a:gd name="T87" fmla="*/ 2147483646 h 162"/>
                <a:gd name="T88" fmla="*/ 2147483646 w 243"/>
                <a:gd name="T89" fmla="*/ 2147483646 h 162"/>
                <a:gd name="T90" fmla="*/ 2147483646 w 243"/>
                <a:gd name="T91" fmla="*/ 2147483646 h 16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3" h="162" extrusionOk="0">
                  <a:moveTo>
                    <a:pt x="194" y="16"/>
                  </a:moveTo>
                  <a:cubicBezTo>
                    <a:pt x="216" y="72"/>
                    <a:pt x="216" y="72"/>
                    <a:pt x="216" y="72"/>
                  </a:cubicBezTo>
                  <a:cubicBezTo>
                    <a:pt x="188" y="84"/>
                    <a:pt x="188" y="84"/>
                    <a:pt x="188" y="84"/>
                  </a:cubicBezTo>
                  <a:cubicBezTo>
                    <a:pt x="173" y="71"/>
                    <a:pt x="128" y="32"/>
                    <a:pt x="124" y="32"/>
                  </a:cubicBezTo>
                  <a:cubicBezTo>
                    <a:pt x="120" y="32"/>
                    <a:pt x="106" y="37"/>
                    <a:pt x="105" y="37"/>
                  </a:cubicBezTo>
                  <a:cubicBezTo>
                    <a:pt x="105" y="37"/>
                    <a:pt x="96" y="40"/>
                    <a:pt x="89" y="40"/>
                  </a:cubicBezTo>
                  <a:cubicBezTo>
                    <a:pt x="85" y="40"/>
                    <a:pt x="82" y="39"/>
                    <a:pt x="81" y="38"/>
                  </a:cubicBezTo>
                  <a:cubicBezTo>
                    <a:pt x="79" y="37"/>
                    <a:pt x="78" y="35"/>
                    <a:pt x="78" y="34"/>
                  </a:cubicBezTo>
                  <a:cubicBezTo>
                    <a:pt x="78" y="31"/>
                    <a:pt x="81" y="28"/>
                    <a:pt x="83" y="27"/>
                  </a:cubicBezTo>
                  <a:cubicBezTo>
                    <a:pt x="95" y="21"/>
                    <a:pt x="127" y="9"/>
                    <a:pt x="130" y="8"/>
                  </a:cubicBezTo>
                  <a:cubicBezTo>
                    <a:pt x="130" y="8"/>
                    <a:pt x="131" y="8"/>
                    <a:pt x="131" y="8"/>
                  </a:cubicBezTo>
                  <a:cubicBezTo>
                    <a:pt x="139" y="8"/>
                    <a:pt x="188" y="15"/>
                    <a:pt x="194" y="16"/>
                  </a:cubicBezTo>
                  <a:close/>
                  <a:moveTo>
                    <a:pt x="213" y="0"/>
                  </a:moveTo>
                  <a:cubicBezTo>
                    <a:pt x="213" y="0"/>
                    <a:pt x="212" y="0"/>
                    <a:pt x="211" y="0"/>
                  </a:cubicBezTo>
                  <a:cubicBezTo>
                    <a:pt x="202" y="4"/>
                    <a:pt x="202" y="4"/>
                    <a:pt x="202" y="4"/>
                  </a:cubicBezTo>
                  <a:cubicBezTo>
                    <a:pt x="200" y="5"/>
                    <a:pt x="199" y="6"/>
                    <a:pt x="198" y="8"/>
                  </a:cubicBezTo>
                  <a:cubicBezTo>
                    <a:pt x="198" y="9"/>
                    <a:pt x="198" y="11"/>
                    <a:pt x="198" y="12"/>
                  </a:cubicBezTo>
                  <a:cubicBezTo>
                    <a:pt x="222" y="71"/>
                    <a:pt x="222" y="71"/>
                    <a:pt x="222" y="71"/>
                  </a:cubicBezTo>
                  <a:cubicBezTo>
                    <a:pt x="223" y="74"/>
                    <a:pt x="227" y="76"/>
                    <a:pt x="230" y="75"/>
                  </a:cubicBezTo>
                  <a:cubicBezTo>
                    <a:pt x="239" y="71"/>
                    <a:pt x="239" y="71"/>
                    <a:pt x="239" y="71"/>
                  </a:cubicBezTo>
                  <a:cubicBezTo>
                    <a:pt x="241" y="71"/>
                    <a:pt x="242" y="69"/>
                    <a:pt x="243" y="68"/>
                  </a:cubicBezTo>
                  <a:cubicBezTo>
                    <a:pt x="243" y="66"/>
                    <a:pt x="243" y="65"/>
                    <a:pt x="243" y="63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8" y="2"/>
                    <a:pt x="216" y="0"/>
                    <a:pt x="213" y="0"/>
                  </a:cubicBezTo>
                  <a:close/>
                  <a:moveTo>
                    <a:pt x="1" y="81"/>
                  </a:moveTo>
                  <a:cubicBezTo>
                    <a:pt x="0" y="83"/>
                    <a:pt x="1" y="84"/>
                    <a:pt x="2" y="86"/>
                  </a:cubicBezTo>
                  <a:cubicBezTo>
                    <a:pt x="3" y="87"/>
                    <a:pt x="5" y="88"/>
                    <a:pt x="6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20" y="89"/>
                    <a:pt x="23" y="86"/>
                    <a:pt x="23" y="83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5"/>
                    <a:pt x="28" y="13"/>
                    <a:pt x="27" y="12"/>
                  </a:cubicBezTo>
                  <a:cubicBezTo>
                    <a:pt x="26" y="11"/>
                    <a:pt x="24" y="10"/>
                    <a:pt x="2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9" y="9"/>
                    <a:pt x="6" y="11"/>
                    <a:pt x="6" y="15"/>
                  </a:cubicBezTo>
                  <a:lnTo>
                    <a:pt x="1" y="81"/>
                  </a:lnTo>
                  <a:close/>
                  <a:moveTo>
                    <a:pt x="100" y="140"/>
                  </a:moveTo>
                  <a:cubicBezTo>
                    <a:pt x="100" y="138"/>
                    <a:pt x="99" y="136"/>
                    <a:pt x="96" y="134"/>
                  </a:cubicBezTo>
                  <a:cubicBezTo>
                    <a:pt x="92" y="131"/>
                    <a:pt x="88" y="131"/>
                    <a:pt x="84" y="136"/>
                  </a:cubicBezTo>
                  <a:cubicBezTo>
                    <a:pt x="80" y="141"/>
                    <a:pt x="80" y="141"/>
                    <a:pt x="80" y="141"/>
                  </a:cubicBezTo>
                  <a:cubicBezTo>
                    <a:pt x="79" y="142"/>
                    <a:pt x="79" y="142"/>
                    <a:pt x="79" y="142"/>
                  </a:cubicBezTo>
                  <a:cubicBezTo>
                    <a:pt x="75" y="147"/>
                    <a:pt x="75" y="147"/>
                    <a:pt x="75" y="147"/>
                  </a:cubicBezTo>
                  <a:cubicBezTo>
                    <a:pt x="70" y="153"/>
                    <a:pt x="75" y="158"/>
                    <a:pt x="77" y="160"/>
                  </a:cubicBezTo>
                  <a:cubicBezTo>
                    <a:pt x="78" y="161"/>
                    <a:pt x="80" y="162"/>
                    <a:pt x="82" y="162"/>
                  </a:cubicBezTo>
                  <a:cubicBezTo>
                    <a:pt x="85" y="162"/>
                    <a:pt x="87" y="161"/>
                    <a:pt x="89" y="158"/>
                  </a:cubicBezTo>
                  <a:cubicBezTo>
                    <a:pt x="96" y="150"/>
                    <a:pt x="96" y="150"/>
                    <a:pt x="96" y="150"/>
                  </a:cubicBezTo>
                  <a:cubicBezTo>
                    <a:pt x="96" y="150"/>
                    <a:pt x="96" y="150"/>
                    <a:pt x="96" y="150"/>
                  </a:cubicBezTo>
                  <a:cubicBezTo>
                    <a:pt x="98" y="147"/>
                    <a:pt x="98" y="147"/>
                    <a:pt x="98" y="147"/>
                  </a:cubicBezTo>
                  <a:cubicBezTo>
                    <a:pt x="100" y="145"/>
                    <a:pt x="101" y="142"/>
                    <a:pt x="100" y="140"/>
                  </a:cubicBezTo>
                  <a:close/>
                  <a:moveTo>
                    <a:pt x="53" y="136"/>
                  </a:moveTo>
                  <a:cubicBezTo>
                    <a:pt x="50" y="140"/>
                    <a:pt x="51" y="144"/>
                    <a:pt x="56" y="148"/>
                  </a:cubicBezTo>
                  <a:cubicBezTo>
                    <a:pt x="60" y="151"/>
                    <a:pt x="64" y="151"/>
                    <a:pt x="68" y="146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5" y="126"/>
                    <a:pt x="80" y="121"/>
                    <a:pt x="78" y="120"/>
                  </a:cubicBezTo>
                  <a:cubicBezTo>
                    <a:pt x="74" y="116"/>
                    <a:pt x="69" y="117"/>
                    <a:pt x="66" y="121"/>
                  </a:cubicBezTo>
                  <a:cubicBezTo>
                    <a:pt x="59" y="129"/>
                    <a:pt x="59" y="129"/>
                    <a:pt x="59" y="129"/>
                  </a:cubicBezTo>
                  <a:cubicBezTo>
                    <a:pt x="59" y="129"/>
                    <a:pt x="59" y="129"/>
                    <a:pt x="59" y="129"/>
                  </a:cubicBezTo>
                  <a:cubicBezTo>
                    <a:pt x="59" y="130"/>
                    <a:pt x="59" y="130"/>
                    <a:pt x="59" y="130"/>
                  </a:cubicBezTo>
                  <a:lnTo>
                    <a:pt x="53" y="136"/>
                  </a:lnTo>
                  <a:close/>
                  <a:moveTo>
                    <a:pt x="36" y="119"/>
                  </a:moveTo>
                  <a:cubicBezTo>
                    <a:pt x="34" y="122"/>
                    <a:pt x="34" y="124"/>
                    <a:pt x="34" y="127"/>
                  </a:cubicBezTo>
                  <a:cubicBezTo>
                    <a:pt x="34" y="129"/>
                    <a:pt x="36" y="131"/>
                    <a:pt x="38" y="133"/>
                  </a:cubicBezTo>
                  <a:cubicBezTo>
                    <a:pt x="42" y="136"/>
                    <a:pt x="46" y="135"/>
                    <a:pt x="50" y="131"/>
                  </a:cubicBezTo>
                  <a:cubicBezTo>
                    <a:pt x="63" y="116"/>
                    <a:pt x="63" y="116"/>
                    <a:pt x="63" y="116"/>
                  </a:cubicBezTo>
                  <a:cubicBezTo>
                    <a:pt x="65" y="114"/>
                    <a:pt x="66" y="111"/>
                    <a:pt x="65" y="109"/>
                  </a:cubicBezTo>
                  <a:cubicBezTo>
                    <a:pt x="65" y="107"/>
                    <a:pt x="63" y="105"/>
                    <a:pt x="61" y="103"/>
                  </a:cubicBezTo>
                  <a:cubicBezTo>
                    <a:pt x="57" y="99"/>
                    <a:pt x="53" y="100"/>
                    <a:pt x="49" y="105"/>
                  </a:cubicBezTo>
                  <a:cubicBezTo>
                    <a:pt x="43" y="112"/>
                    <a:pt x="43" y="112"/>
                    <a:pt x="43" y="112"/>
                  </a:cubicBezTo>
                  <a:cubicBezTo>
                    <a:pt x="43" y="112"/>
                    <a:pt x="43" y="112"/>
                    <a:pt x="43" y="112"/>
                  </a:cubicBezTo>
                  <a:cubicBezTo>
                    <a:pt x="42" y="113"/>
                    <a:pt x="42" y="113"/>
                    <a:pt x="42" y="113"/>
                  </a:cubicBezTo>
                  <a:lnTo>
                    <a:pt x="36" y="119"/>
                  </a:lnTo>
                  <a:close/>
                  <a:moveTo>
                    <a:pt x="34" y="114"/>
                  </a:moveTo>
                  <a:cubicBezTo>
                    <a:pt x="46" y="99"/>
                    <a:pt x="46" y="99"/>
                    <a:pt x="46" y="99"/>
                  </a:cubicBezTo>
                  <a:cubicBezTo>
                    <a:pt x="51" y="93"/>
                    <a:pt x="46" y="88"/>
                    <a:pt x="45" y="86"/>
                  </a:cubicBezTo>
                  <a:cubicBezTo>
                    <a:pt x="40" y="83"/>
                    <a:pt x="36" y="83"/>
                    <a:pt x="32" y="88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20" y="103"/>
                    <a:pt x="19" y="105"/>
                    <a:pt x="19" y="108"/>
                  </a:cubicBezTo>
                  <a:cubicBezTo>
                    <a:pt x="19" y="110"/>
                    <a:pt x="21" y="112"/>
                    <a:pt x="22" y="113"/>
                  </a:cubicBezTo>
                  <a:cubicBezTo>
                    <a:pt x="24" y="114"/>
                    <a:pt x="26" y="116"/>
                    <a:pt x="29" y="116"/>
                  </a:cubicBezTo>
                  <a:cubicBezTo>
                    <a:pt x="30" y="116"/>
                    <a:pt x="32" y="115"/>
                    <a:pt x="34" y="114"/>
                  </a:cubicBezTo>
                  <a:close/>
                  <a:moveTo>
                    <a:pt x="184" y="101"/>
                  </a:moveTo>
                  <a:cubicBezTo>
                    <a:pt x="187" y="98"/>
                    <a:pt x="189" y="93"/>
                    <a:pt x="183" y="88"/>
                  </a:cubicBezTo>
                  <a:cubicBezTo>
                    <a:pt x="179" y="84"/>
                    <a:pt x="179" y="84"/>
                    <a:pt x="179" y="84"/>
                  </a:cubicBezTo>
                  <a:cubicBezTo>
                    <a:pt x="156" y="64"/>
                    <a:pt x="129" y="41"/>
                    <a:pt x="123" y="38"/>
                  </a:cubicBezTo>
                  <a:cubicBezTo>
                    <a:pt x="120" y="38"/>
                    <a:pt x="113" y="41"/>
                    <a:pt x="107" y="43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6" y="43"/>
                    <a:pt x="97" y="46"/>
                    <a:pt x="89" y="46"/>
                  </a:cubicBezTo>
                  <a:cubicBezTo>
                    <a:pt x="84" y="46"/>
                    <a:pt x="80" y="45"/>
                    <a:pt x="77" y="43"/>
                  </a:cubicBezTo>
                  <a:cubicBezTo>
                    <a:pt x="73" y="40"/>
                    <a:pt x="72" y="36"/>
                    <a:pt x="72" y="34"/>
                  </a:cubicBezTo>
                  <a:cubicBezTo>
                    <a:pt x="72" y="29"/>
                    <a:pt x="77" y="24"/>
                    <a:pt x="80" y="22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33" y="79"/>
                    <a:pt x="37" y="78"/>
                    <a:pt x="39" y="78"/>
                  </a:cubicBezTo>
                  <a:cubicBezTo>
                    <a:pt x="42" y="78"/>
                    <a:pt x="45" y="79"/>
                    <a:pt x="48" y="82"/>
                  </a:cubicBezTo>
                  <a:cubicBezTo>
                    <a:pt x="53" y="85"/>
                    <a:pt x="55" y="90"/>
                    <a:pt x="54" y="95"/>
                  </a:cubicBezTo>
                  <a:cubicBezTo>
                    <a:pt x="58" y="94"/>
                    <a:pt x="62" y="96"/>
                    <a:pt x="65" y="98"/>
                  </a:cubicBezTo>
                  <a:cubicBezTo>
                    <a:pt x="69" y="102"/>
                    <a:pt x="71" y="107"/>
                    <a:pt x="71" y="112"/>
                  </a:cubicBezTo>
                  <a:cubicBezTo>
                    <a:pt x="75" y="111"/>
                    <a:pt x="78" y="112"/>
                    <a:pt x="82" y="115"/>
                  </a:cubicBezTo>
                  <a:cubicBezTo>
                    <a:pt x="85" y="118"/>
                    <a:pt x="88" y="122"/>
                    <a:pt x="88" y="127"/>
                  </a:cubicBezTo>
                  <a:cubicBezTo>
                    <a:pt x="92" y="125"/>
                    <a:pt x="96" y="127"/>
                    <a:pt x="100" y="130"/>
                  </a:cubicBezTo>
                  <a:cubicBezTo>
                    <a:pt x="105" y="134"/>
                    <a:pt x="107" y="140"/>
                    <a:pt x="105" y="146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9" y="149"/>
                    <a:pt x="110" y="150"/>
                    <a:pt x="110" y="150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12" y="151"/>
                    <a:pt x="113" y="152"/>
                    <a:pt x="115" y="152"/>
                  </a:cubicBezTo>
                  <a:cubicBezTo>
                    <a:pt x="118" y="152"/>
                    <a:pt x="120" y="150"/>
                    <a:pt x="121" y="148"/>
                  </a:cubicBezTo>
                  <a:cubicBezTo>
                    <a:pt x="124" y="145"/>
                    <a:pt x="126" y="142"/>
                    <a:pt x="122" y="138"/>
                  </a:cubicBezTo>
                  <a:cubicBezTo>
                    <a:pt x="122" y="138"/>
                    <a:pt x="122" y="138"/>
                    <a:pt x="122" y="138"/>
                  </a:cubicBezTo>
                  <a:cubicBezTo>
                    <a:pt x="102" y="121"/>
                    <a:pt x="102" y="121"/>
                    <a:pt x="102" y="121"/>
                  </a:cubicBezTo>
                  <a:cubicBezTo>
                    <a:pt x="101" y="120"/>
                    <a:pt x="100" y="119"/>
                    <a:pt x="100" y="119"/>
                  </a:cubicBezTo>
                  <a:cubicBezTo>
                    <a:pt x="100" y="118"/>
                    <a:pt x="101" y="117"/>
                    <a:pt x="101" y="116"/>
                  </a:cubicBezTo>
                  <a:cubicBezTo>
                    <a:pt x="102" y="115"/>
                    <a:pt x="104" y="115"/>
                    <a:pt x="106" y="116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4" y="139"/>
                    <a:pt x="136" y="140"/>
                    <a:pt x="137" y="140"/>
                  </a:cubicBezTo>
                  <a:cubicBezTo>
                    <a:pt x="140" y="140"/>
                    <a:pt x="142" y="138"/>
                    <a:pt x="144" y="136"/>
                  </a:cubicBezTo>
                  <a:cubicBezTo>
                    <a:pt x="146" y="134"/>
                    <a:pt x="147" y="132"/>
                    <a:pt x="147" y="130"/>
                  </a:cubicBezTo>
                  <a:cubicBezTo>
                    <a:pt x="146" y="127"/>
                    <a:pt x="145" y="125"/>
                    <a:pt x="143" y="123"/>
                  </a:cubicBezTo>
                  <a:cubicBezTo>
                    <a:pt x="139" y="120"/>
                    <a:pt x="139" y="120"/>
                    <a:pt x="139" y="120"/>
                  </a:cubicBezTo>
                  <a:cubicBezTo>
                    <a:pt x="140" y="120"/>
                    <a:pt x="140" y="120"/>
                    <a:pt x="140" y="120"/>
                  </a:cubicBezTo>
                  <a:cubicBezTo>
                    <a:pt x="125" y="108"/>
                    <a:pt x="125" y="108"/>
                    <a:pt x="125" y="108"/>
                  </a:cubicBezTo>
                  <a:cubicBezTo>
                    <a:pt x="124" y="108"/>
                    <a:pt x="124" y="107"/>
                    <a:pt x="123" y="106"/>
                  </a:cubicBezTo>
                  <a:cubicBezTo>
                    <a:pt x="123" y="105"/>
                    <a:pt x="124" y="104"/>
                    <a:pt x="124" y="104"/>
                  </a:cubicBezTo>
                  <a:cubicBezTo>
                    <a:pt x="125" y="102"/>
                    <a:pt x="127" y="102"/>
                    <a:pt x="129" y="103"/>
                  </a:cubicBezTo>
                  <a:cubicBezTo>
                    <a:pt x="153" y="123"/>
                    <a:pt x="153" y="123"/>
                    <a:pt x="153" y="123"/>
                  </a:cubicBezTo>
                  <a:cubicBezTo>
                    <a:pt x="155" y="125"/>
                    <a:pt x="157" y="125"/>
                    <a:pt x="159" y="125"/>
                  </a:cubicBezTo>
                  <a:cubicBezTo>
                    <a:pt x="162" y="125"/>
                    <a:pt x="165" y="124"/>
                    <a:pt x="167" y="121"/>
                  </a:cubicBezTo>
                  <a:cubicBezTo>
                    <a:pt x="169" y="119"/>
                    <a:pt x="170" y="116"/>
                    <a:pt x="170" y="114"/>
                  </a:cubicBezTo>
                  <a:cubicBezTo>
                    <a:pt x="169" y="112"/>
                    <a:pt x="168" y="110"/>
                    <a:pt x="166" y="108"/>
                  </a:cubicBezTo>
                  <a:cubicBezTo>
                    <a:pt x="159" y="102"/>
                    <a:pt x="159" y="102"/>
                    <a:pt x="159" y="102"/>
                  </a:cubicBezTo>
                  <a:cubicBezTo>
                    <a:pt x="159" y="102"/>
                    <a:pt x="159" y="102"/>
                    <a:pt x="159" y="102"/>
                  </a:cubicBezTo>
                  <a:cubicBezTo>
                    <a:pt x="146" y="92"/>
                    <a:pt x="146" y="92"/>
                    <a:pt x="146" y="92"/>
                  </a:cubicBezTo>
                  <a:cubicBezTo>
                    <a:pt x="144" y="90"/>
                    <a:pt x="144" y="88"/>
                    <a:pt x="145" y="87"/>
                  </a:cubicBezTo>
                  <a:cubicBezTo>
                    <a:pt x="146" y="86"/>
                    <a:pt x="149" y="85"/>
                    <a:pt x="150" y="86"/>
                  </a:cubicBezTo>
                  <a:cubicBezTo>
                    <a:pt x="171" y="103"/>
                    <a:pt x="171" y="103"/>
                    <a:pt x="171" y="103"/>
                  </a:cubicBezTo>
                  <a:cubicBezTo>
                    <a:pt x="175" y="107"/>
                    <a:pt x="180" y="106"/>
                    <a:pt x="184" y="101"/>
                  </a:cubicBez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dirty="0"/>
            </a:p>
          </p:txBody>
        </p:sp>
        <p:sp>
          <p:nvSpPr>
            <p:cNvPr id="9" name="Google Shape;676;p26">
              <a:extLst>
                <a:ext uri="{FF2B5EF4-FFF2-40B4-BE49-F238E27FC236}">
                  <a16:creationId xmlns:a16="http://schemas.microsoft.com/office/drawing/2014/main" id="{AC08A7B7-2480-423B-5CCC-1542FA8A6E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7102" y="2991145"/>
              <a:ext cx="836612" cy="704850"/>
            </a:xfrm>
            <a:custGeom>
              <a:avLst/>
              <a:gdLst>
                <a:gd name="T0" fmla="*/ 2147483646 w 209"/>
                <a:gd name="T1" fmla="*/ 2147483646 h 176"/>
                <a:gd name="T2" fmla="*/ 2147483646 w 209"/>
                <a:gd name="T3" fmla="*/ 2147483646 h 176"/>
                <a:gd name="T4" fmla="*/ 2147483646 w 209"/>
                <a:gd name="T5" fmla="*/ 2147483646 h 176"/>
                <a:gd name="T6" fmla="*/ 2147483646 w 209"/>
                <a:gd name="T7" fmla="*/ 2147483646 h 176"/>
                <a:gd name="T8" fmla="*/ 2147483646 w 209"/>
                <a:gd name="T9" fmla="*/ 2147483646 h 176"/>
                <a:gd name="T10" fmla="*/ 2147483646 w 209"/>
                <a:gd name="T11" fmla="*/ 2147483646 h 176"/>
                <a:gd name="T12" fmla="*/ 2147483646 w 209"/>
                <a:gd name="T13" fmla="*/ 2147483646 h 176"/>
                <a:gd name="T14" fmla="*/ 2147483646 w 209"/>
                <a:gd name="T15" fmla="*/ 2147483646 h 176"/>
                <a:gd name="T16" fmla="*/ 2147483646 w 209"/>
                <a:gd name="T17" fmla="*/ 2147483646 h 176"/>
                <a:gd name="T18" fmla="*/ 2147483646 w 209"/>
                <a:gd name="T19" fmla="*/ 2147483646 h 176"/>
                <a:gd name="T20" fmla="*/ 2147483646 w 209"/>
                <a:gd name="T21" fmla="*/ 2147483646 h 176"/>
                <a:gd name="T22" fmla="*/ 2147483646 w 209"/>
                <a:gd name="T23" fmla="*/ 2147483646 h 176"/>
                <a:gd name="T24" fmla="*/ 2147483646 w 209"/>
                <a:gd name="T25" fmla="*/ 2147483646 h 176"/>
                <a:gd name="T26" fmla="*/ 2147483646 w 209"/>
                <a:gd name="T27" fmla="*/ 2147483646 h 176"/>
                <a:gd name="T28" fmla="*/ 2147483646 w 209"/>
                <a:gd name="T29" fmla="*/ 2147483646 h 176"/>
                <a:gd name="T30" fmla="*/ 2147483646 w 209"/>
                <a:gd name="T31" fmla="*/ 2147483646 h 176"/>
                <a:gd name="T32" fmla="*/ 2147483646 w 209"/>
                <a:gd name="T33" fmla="*/ 2147483646 h 176"/>
                <a:gd name="T34" fmla="*/ 2147483646 w 209"/>
                <a:gd name="T35" fmla="*/ 2147483646 h 176"/>
                <a:gd name="T36" fmla="*/ 2147483646 w 209"/>
                <a:gd name="T37" fmla="*/ 2147483646 h 176"/>
                <a:gd name="T38" fmla="*/ 2147483646 w 209"/>
                <a:gd name="T39" fmla="*/ 2147483646 h 176"/>
                <a:gd name="T40" fmla="*/ 2147483646 w 209"/>
                <a:gd name="T41" fmla="*/ 2147483646 h 176"/>
                <a:gd name="T42" fmla="*/ 2147483646 w 209"/>
                <a:gd name="T43" fmla="*/ 2147483646 h 176"/>
                <a:gd name="T44" fmla="*/ 2147483646 w 209"/>
                <a:gd name="T45" fmla="*/ 2147483646 h 176"/>
                <a:gd name="T46" fmla="*/ 2147483646 w 209"/>
                <a:gd name="T47" fmla="*/ 2147483646 h 176"/>
                <a:gd name="T48" fmla="*/ 2147483646 w 209"/>
                <a:gd name="T49" fmla="*/ 2147483646 h 176"/>
                <a:gd name="T50" fmla="*/ 2147483646 w 209"/>
                <a:gd name="T51" fmla="*/ 2147483646 h 176"/>
                <a:gd name="T52" fmla="*/ 2147483646 w 209"/>
                <a:gd name="T53" fmla="*/ 2147483646 h 176"/>
                <a:gd name="T54" fmla="*/ 2147483646 w 209"/>
                <a:gd name="T55" fmla="*/ 2147483646 h 176"/>
                <a:gd name="T56" fmla="*/ 2147483646 w 209"/>
                <a:gd name="T57" fmla="*/ 2147483646 h 176"/>
                <a:gd name="T58" fmla="*/ 2147483646 w 209"/>
                <a:gd name="T59" fmla="*/ 2147483646 h 176"/>
                <a:gd name="T60" fmla="*/ 2147483646 w 209"/>
                <a:gd name="T61" fmla="*/ 2147483646 h 176"/>
                <a:gd name="T62" fmla="*/ 2147483646 w 209"/>
                <a:gd name="T63" fmla="*/ 2147483646 h 176"/>
                <a:gd name="T64" fmla="*/ 2147483646 w 209"/>
                <a:gd name="T65" fmla="*/ 2147483646 h 176"/>
                <a:gd name="T66" fmla="*/ 2147483646 w 209"/>
                <a:gd name="T67" fmla="*/ 2147483646 h 176"/>
                <a:gd name="T68" fmla="*/ 2147483646 w 209"/>
                <a:gd name="T69" fmla="*/ 2147483646 h 176"/>
                <a:gd name="T70" fmla="*/ 2147483646 w 209"/>
                <a:gd name="T71" fmla="*/ 2147483646 h 176"/>
                <a:gd name="T72" fmla="*/ 2147483646 w 209"/>
                <a:gd name="T73" fmla="*/ 2147483646 h 176"/>
                <a:gd name="T74" fmla="*/ 2147483646 w 209"/>
                <a:gd name="T75" fmla="*/ 2147483646 h 176"/>
                <a:gd name="T76" fmla="*/ 2147483646 w 209"/>
                <a:gd name="T77" fmla="*/ 2147483646 h 176"/>
                <a:gd name="T78" fmla="*/ 2147483646 w 209"/>
                <a:gd name="T79" fmla="*/ 2147483646 h 176"/>
                <a:gd name="T80" fmla="*/ 2147483646 w 209"/>
                <a:gd name="T81" fmla="*/ 2147483646 h 176"/>
                <a:gd name="T82" fmla="*/ 2147483646 w 209"/>
                <a:gd name="T83" fmla="*/ 2147483646 h 176"/>
                <a:gd name="T84" fmla="*/ 2147483646 w 209"/>
                <a:gd name="T85" fmla="*/ 2147483646 h 176"/>
                <a:gd name="T86" fmla="*/ 2147483646 w 209"/>
                <a:gd name="T87" fmla="*/ 2147483646 h 176"/>
                <a:gd name="T88" fmla="*/ 2147483646 w 209"/>
                <a:gd name="T89" fmla="*/ 2147483646 h 176"/>
                <a:gd name="T90" fmla="*/ 2147483646 w 209"/>
                <a:gd name="T91" fmla="*/ 2147483646 h 176"/>
                <a:gd name="T92" fmla="*/ 2147483646 w 209"/>
                <a:gd name="T93" fmla="*/ 2147483646 h 176"/>
                <a:gd name="T94" fmla="*/ 2147483646 w 209"/>
                <a:gd name="T95" fmla="*/ 2147483646 h 176"/>
                <a:gd name="T96" fmla="*/ 2147483646 w 209"/>
                <a:gd name="T97" fmla="*/ 2147483646 h 176"/>
                <a:gd name="T98" fmla="*/ 2147483646 w 209"/>
                <a:gd name="T99" fmla="*/ 2147483646 h 176"/>
                <a:gd name="T100" fmla="*/ 2147483646 w 209"/>
                <a:gd name="T101" fmla="*/ 0 h 176"/>
                <a:gd name="T102" fmla="*/ 0 w 209"/>
                <a:gd name="T103" fmla="*/ 2147483646 h 176"/>
                <a:gd name="T104" fmla="*/ 2147483646 w 209"/>
                <a:gd name="T105" fmla="*/ 2147483646 h 176"/>
                <a:gd name="T106" fmla="*/ 2147483646 w 209"/>
                <a:gd name="T107" fmla="*/ 2147483646 h 176"/>
                <a:gd name="T108" fmla="*/ 2147483646 w 209"/>
                <a:gd name="T109" fmla="*/ 2147483646 h 176"/>
                <a:gd name="T110" fmla="*/ 2147483646 w 209"/>
                <a:gd name="T111" fmla="*/ 2147483646 h 176"/>
                <a:gd name="T112" fmla="*/ 2147483646 w 209"/>
                <a:gd name="T113" fmla="*/ 2147483646 h 176"/>
                <a:gd name="T114" fmla="*/ 2147483646 w 209"/>
                <a:gd name="T115" fmla="*/ 2147483646 h 176"/>
                <a:gd name="T116" fmla="*/ 2147483646 w 209"/>
                <a:gd name="T117" fmla="*/ 2147483646 h 17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09" h="176" extrusionOk="0">
                  <a:moveTo>
                    <a:pt x="28" y="143"/>
                  </a:moveTo>
                  <a:cubicBezTo>
                    <a:pt x="28" y="96"/>
                    <a:pt x="28" y="96"/>
                    <a:pt x="28" y="96"/>
                  </a:cubicBezTo>
                  <a:cubicBezTo>
                    <a:pt x="28" y="92"/>
                    <a:pt x="31" y="89"/>
                    <a:pt x="35" y="89"/>
                  </a:cubicBezTo>
                  <a:cubicBezTo>
                    <a:pt x="46" y="89"/>
                    <a:pt x="46" y="89"/>
                    <a:pt x="46" y="89"/>
                  </a:cubicBezTo>
                  <a:cubicBezTo>
                    <a:pt x="50" y="89"/>
                    <a:pt x="53" y="92"/>
                    <a:pt x="53" y="96"/>
                  </a:cubicBezTo>
                  <a:cubicBezTo>
                    <a:pt x="53" y="143"/>
                    <a:pt x="53" y="143"/>
                    <a:pt x="53" y="143"/>
                  </a:cubicBezTo>
                  <a:cubicBezTo>
                    <a:pt x="53" y="147"/>
                    <a:pt x="50" y="150"/>
                    <a:pt x="46" y="150"/>
                  </a:cubicBezTo>
                  <a:cubicBezTo>
                    <a:pt x="35" y="150"/>
                    <a:pt x="35" y="150"/>
                    <a:pt x="35" y="150"/>
                  </a:cubicBezTo>
                  <a:cubicBezTo>
                    <a:pt x="31" y="150"/>
                    <a:pt x="28" y="147"/>
                    <a:pt x="28" y="143"/>
                  </a:cubicBezTo>
                  <a:close/>
                  <a:moveTo>
                    <a:pt x="77" y="72"/>
                  </a:moveTo>
                  <a:cubicBezTo>
                    <a:pt x="73" y="72"/>
                    <a:pt x="70" y="76"/>
                    <a:pt x="70" y="79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70" y="147"/>
                    <a:pt x="73" y="150"/>
                    <a:pt x="77" y="150"/>
                  </a:cubicBezTo>
                  <a:cubicBezTo>
                    <a:pt x="88" y="150"/>
                    <a:pt x="88" y="150"/>
                    <a:pt x="88" y="150"/>
                  </a:cubicBezTo>
                  <a:cubicBezTo>
                    <a:pt x="92" y="150"/>
                    <a:pt x="95" y="147"/>
                    <a:pt x="95" y="143"/>
                  </a:cubicBezTo>
                  <a:cubicBezTo>
                    <a:pt x="95" y="79"/>
                    <a:pt x="95" y="79"/>
                    <a:pt x="95" y="79"/>
                  </a:cubicBezTo>
                  <a:cubicBezTo>
                    <a:pt x="95" y="76"/>
                    <a:pt x="92" y="72"/>
                    <a:pt x="88" y="72"/>
                  </a:cubicBezTo>
                  <a:lnTo>
                    <a:pt x="77" y="72"/>
                  </a:lnTo>
                  <a:close/>
                  <a:moveTo>
                    <a:pt x="118" y="58"/>
                  </a:moveTo>
                  <a:cubicBezTo>
                    <a:pt x="115" y="58"/>
                    <a:pt x="112" y="61"/>
                    <a:pt x="112" y="65"/>
                  </a:cubicBezTo>
                  <a:cubicBezTo>
                    <a:pt x="112" y="143"/>
                    <a:pt x="112" y="143"/>
                    <a:pt x="112" y="143"/>
                  </a:cubicBezTo>
                  <a:cubicBezTo>
                    <a:pt x="112" y="147"/>
                    <a:pt x="115" y="150"/>
                    <a:pt x="118" y="150"/>
                  </a:cubicBezTo>
                  <a:cubicBezTo>
                    <a:pt x="130" y="150"/>
                    <a:pt x="130" y="150"/>
                    <a:pt x="130" y="150"/>
                  </a:cubicBezTo>
                  <a:cubicBezTo>
                    <a:pt x="134" y="150"/>
                    <a:pt x="137" y="147"/>
                    <a:pt x="137" y="143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137" y="61"/>
                    <a:pt x="134" y="58"/>
                    <a:pt x="130" y="58"/>
                  </a:cubicBezTo>
                  <a:lnTo>
                    <a:pt x="118" y="58"/>
                  </a:lnTo>
                  <a:close/>
                  <a:moveTo>
                    <a:pt x="160" y="43"/>
                  </a:moveTo>
                  <a:cubicBezTo>
                    <a:pt x="157" y="43"/>
                    <a:pt x="154" y="46"/>
                    <a:pt x="154" y="50"/>
                  </a:cubicBezTo>
                  <a:cubicBezTo>
                    <a:pt x="154" y="143"/>
                    <a:pt x="154" y="143"/>
                    <a:pt x="154" y="143"/>
                  </a:cubicBezTo>
                  <a:cubicBezTo>
                    <a:pt x="154" y="147"/>
                    <a:pt x="157" y="150"/>
                    <a:pt x="160" y="150"/>
                  </a:cubicBezTo>
                  <a:cubicBezTo>
                    <a:pt x="172" y="150"/>
                    <a:pt x="172" y="150"/>
                    <a:pt x="172" y="150"/>
                  </a:cubicBezTo>
                  <a:cubicBezTo>
                    <a:pt x="176" y="150"/>
                    <a:pt x="179" y="147"/>
                    <a:pt x="179" y="143"/>
                  </a:cubicBezTo>
                  <a:cubicBezTo>
                    <a:pt x="179" y="50"/>
                    <a:pt x="179" y="50"/>
                    <a:pt x="179" y="50"/>
                  </a:cubicBezTo>
                  <a:cubicBezTo>
                    <a:pt x="179" y="46"/>
                    <a:pt x="176" y="43"/>
                    <a:pt x="172" y="43"/>
                  </a:cubicBezTo>
                  <a:lnTo>
                    <a:pt x="160" y="43"/>
                  </a:lnTo>
                  <a:close/>
                  <a:moveTo>
                    <a:pt x="31" y="71"/>
                  </a:moveTo>
                  <a:cubicBezTo>
                    <a:pt x="76" y="63"/>
                    <a:pt x="118" y="47"/>
                    <a:pt x="155" y="24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72" y="10"/>
                    <a:pt x="172" y="10"/>
                    <a:pt x="172" y="10"/>
                  </a:cubicBezTo>
                  <a:cubicBezTo>
                    <a:pt x="147" y="9"/>
                    <a:pt x="147" y="9"/>
                    <a:pt x="147" y="9"/>
                  </a:cubicBezTo>
                  <a:cubicBezTo>
                    <a:pt x="151" y="16"/>
                    <a:pt x="151" y="16"/>
                    <a:pt x="151" y="16"/>
                  </a:cubicBezTo>
                  <a:cubicBezTo>
                    <a:pt x="114" y="38"/>
                    <a:pt x="73" y="54"/>
                    <a:pt x="29" y="62"/>
                  </a:cubicBezTo>
                  <a:lnTo>
                    <a:pt x="31" y="71"/>
                  </a:lnTo>
                  <a:close/>
                  <a:moveTo>
                    <a:pt x="209" y="164"/>
                  </a:moveTo>
                  <a:cubicBezTo>
                    <a:pt x="188" y="151"/>
                    <a:pt x="188" y="151"/>
                    <a:pt x="188" y="151"/>
                  </a:cubicBezTo>
                  <a:cubicBezTo>
                    <a:pt x="188" y="159"/>
                    <a:pt x="188" y="159"/>
                    <a:pt x="188" y="159"/>
                  </a:cubicBezTo>
                  <a:cubicBezTo>
                    <a:pt x="17" y="159"/>
                    <a:pt x="17" y="159"/>
                    <a:pt x="17" y="159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159"/>
                    <a:pt x="7" y="159"/>
                    <a:pt x="7" y="159"/>
                  </a:cubicBezTo>
                  <a:cubicBezTo>
                    <a:pt x="7" y="164"/>
                    <a:pt x="7" y="164"/>
                    <a:pt x="7" y="164"/>
                  </a:cubicBezTo>
                  <a:cubicBezTo>
                    <a:pt x="7" y="168"/>
                    <a:pt x="7" y="168"/>
                    <a:pt x="7" y="168"/>
                  </a:cubicBezTo>
                  <a:cubicBezTo>
                    <a:pt x="188" y="168"/>
                    <a:pt x="188" y="168"/>
                    <a:pt x="188" y="168"/>
                  </a:cubicBezTo>
                  <a:cubicBezTo>
                    <a:pt x="188" y="176"/>
                    <a:pt x="188" y="176"/>
                    <a:pt x="188" y="176"/>
                  </a:cubicBezTo>
                  <a:lnTo>
                    <a:pt x="209" y="164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10" name="Google Shape;677;p26">
              <a:extLst>
                <a:ext uri="{FF2B5EF4-FFF2-40B4-BE49-F238E27FC236}">
                  <a16:creationId xmlns:a16="http://schemas.microsoft.com/office/drawing/2014/main" id="{5EAD5C2A-8C6D-2B62-B936-86171050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5674" y="2935007"/>
              <a:ext cx="1236662" cy="644525"/>
            </a:xfrm>
            <a:custGeom>
              <a:avLst/>
              <a:gdLst>
                <a:gd name="T0" fmla="*/ 2147483646 w 309"/>
                <a:gd name="T1" fmla="*/ 2147483646 h 161"/>
                <a:gd name="T2" fmla="*/ 2147483646 w 309"/>
                <a:gd name="T3" fmla="*/ 2147483646 h 161"/>
                <a:gd name="T4" fmla="*/ 2147483646 w 309"/>
                <a:gd name="T5" fmla="*/ 2147483646 h 161"/>
                <a:gd name="T6" fmla="*/ 2147483646 w 309"/>
                <a:gd name="T7" fmla="*/ 2147483646 h 161"/>
                <a:gd name="T8" fmla="*/ 2147483646 w 309"/>
                <a:gd name="T9" fmla="*/ 2147483646 h 161"/>
                <a:gd name="T10" fmla="*/ 2147483646 w 309"/>
                <a:gd name="T11" fmla="*/ 2147483646 h 161"/>
                <a:gd name="T12" fmla="*/ 2147483646 w 309"/>
                <a:gd name="T13" fmla="*/ 2147483646 h 161"/>
                <a:gd name="T14" fmla="*/ 2147483646 w 309"/>
                <a:gd name="T15" fmla="*/ 2147483646 h 161"/>
                <a:gd name="T16" fmla="*/ 2147483646 w 309"/>
                <a:gd name="T17" fmla="*/ 2147483646 h 161"/>
                <a:gd name="T18" fmla="*/ 2147483646 w 309"/>
                <a:gd name="T19" fmla="*/ 2147483646 h 161"/>
                <a:gd name="T20" fmla="*/ 2147483646 w 309"/>
                <a:gd name="T21" fmla="*/ 2147483646 h 161"/>
                <a:gd name="T22" fmla="*/ 2147483646 w 309"/>
                <a:gd name="T23" fmla="*/ 0 h 161"/>
                <a:gd name="T24" fmla="*/ 2147483646 w 309"/>
                <a:gd name="T25" fmla="*/ 2147483646 h 161"/>
                <a:gd name="T26" fmla="*/ 2147483646 w 309"/>
                <a:gd name="T27" fmla="*/ 2147483646 h 161"/>
                <a:gd name="T28" fmla="*/ 2147483646 w 309"/>
                <a:gd name="T29" fmla="*/ 2147483646 h 161"/>
                <a:gd name="T30" fmla="*/ 2147483646 w 309"/>
                <a:gd name="T31" fmla="*/ 2147483646 h 161"/>
                <a:gd name="T32" fmla="*/ 2147483646 w 309"/>
                <a:gd name="T33" fmla="*/ 2147483646 h 161"/>
                <a:gd name="T34" fmla="*/ 2147483646 w 309"/>
                <a:gd name="T35" fmla="*/ 2147483646 h 161"/>
                <a:gd name="T36" fmla="*/ 2147483646 w 309"/>
                <a:gd name="T37" fmla="*/ 2147483646 h 161"/>
                <a:gd name="T38" fmla="*/ 2147483646 w 309"/>
                <a:gd name="T39" fmla="*/ 2147483646 h 161"/>
                <a:gd name="T40" fmla="*/ 2147483646 w 309"/>
                <a:gd name="T41" fmla="*/ 2147483646 h 161"/>
                <a:gd name="T42" fmla="*/ 2147483646 w 309"/>
                <a:gd name="T43" fmla="*/ 2147483646 h 161"/>
                <a:gd name="T44" fmla="*/ 2147483646 w 309"/>
                <a:gd name="T45" fmla="*/ 2147483646 h 161"/>
                <a:gd name="T46" fmla="*/ 2147483646 w 309"/>
                <a:gd name="T47" fmla="*/ 2147483646 h 161"/>
                <a:gd name="T48" fmla="*/ 2147483646 w 309"/>
                <a:gd name="T49" fmla="*/ 2147483646 h 161"/>
                <a:gd name="T50" fmla="*/ 2147483646 w 309"/>
                <a:gd name="T51" fmla="*/ 2147483646 h 161"/>
                <a:gd name="T52" fmla="*/ 2147483646 w 309"/>
                <a:gd name="T53" fmla="*/ 2147483646 h 161"/>
                <a:gd name="T54" fmla="*/ 2147483646 w 309"/>
                <a:gd name="T55" fmla="*/ 2147483646 h 161"/>
                <a:gd name="T56" fmla="*/ 2147483646 w 309"/>
                <a:gd name="T57" fmla="*/ 2147483646 h 161"/>
                <a:gd name="T58" fmla="*/ 2147483646 w 309"/>
                <a:gd name="T59" fmla="*/ 2147483646 h 161"/>
                <a:gd name="T60" fmla="*/ 2147483646 w 309"/>
                <a:gd name="T61" fmla="*/ 2147483646 h 161"/>
                <a:gd name="T62" fmla="*/ 2147483646 w 309"/>
                <a:gd name="T63" fmla="*/ 2147483646 h 161"/>
                <a:gd name="T64" fmla="*/ 2147483646 w 309"/>
                <a:gd name="T65" fmla="*/ 2147483646 h 161"/>
                <a:gd name="T66" fmla="*/ 2147483646 w 309"/>
                <a:gd name="T67" fmla="*/ 2147483646 h 161"/>
                <a:gd name="T68" fmla="*/ 2147483646 w 309"/>
                <a:gd name="T69" fmla="*/ 2147483646 h 161"/>
                <a:gd name="T70" fmla="*/ 2147483646 w 309"/>
                <a:gd name="T71" fmla="*/ 2147483646 h 161"/>
                <a:gd name="T72" fmla="*/ 2147483646 w 309"/>
                <a:gd name="T73" fmla="*/ 2147483646 h 161"/>
                <a:gd name="T74" fmla="*/ 2147483646 w 309"/>
                <a:gd name="T75" fmla="*/ 2147483646 h 161"/>
                <a:gd name="T76" fmla="*/ 2147483646 w 309"/>
                <a:gd name="T77" fmla="*/ 2147483646 h 161"/>
                <a:gd name="T78" fmla="*/ 2147483646 w 309"/>
                <a:gd name="T79" fmla="*/ 2147483646 h 161"/>
                <a:gd name="T80" fmla="*/ 2147483646 w 309"/>
                <a:gd name="T81" fmla="*/ 2147483646 h 161"/>
                <a:gd name="T82" fmla="*/ 2147483646 w 309"/>
                <a:gd name="T83" fmla="*/ 2147483646 h 161"/>
                <a:gd name="T84" fmla="*/ 2147483646 w 309"/>
                <a:gd name="T85" fmla="*/ 2147483646 h 161"/>
                <a:gd name="T86" fmla="*/ 2147483646 w 309"/>
                <a:gd name="T87" fmla="*/ 2147483646 h 161"/>
                <a:gd name="T88" fmla="*/ 2147483646 w 309"/>
                <a:gd name="T89" fmla="*/ 2147483646 h 161"/>
                <a:gd name="T90" fmla="*/ 2147483646 w 309"/>
                <a:gd name="T91" fmla="*/ 2147483646 h 161"/>
                <a:gd name="T92" fmla="*/ 2147483646 w 309"/>
                <a:gd name="T93" fmla="*/ 2147483646 h 161"/>
                <a:gd name="T94" fmla="*/ 2147483646 w 309"/>
                <a:gd name="T95" fmla="*/ 2147483646 h 161"/>
                <a:gd name="T96" fmla="*/ 2147483646 w 309"/>
                <a:gd name="T97" fmla="*/ 2147483646 h 161"/>
                <a:gd name="T98" fmla="*/ 2147483646 w 309"/>
                <a:gd name="T99" fmla="*/ 2147483646 h 161"/>
                <a:gd name="T100" fmla="*/ 2147483646 w 309"/>
                <a:gd name="T101" fmla="*/ 2147483646 h 161"/>
                <a:gd name="T102" fmla="*/ 2147483646 w 309"/>
                <a:gd name="T103" fmla="*/ 2147483646 h 161"/>
                <a:gd name="T104" fmla="*/ 2147483646 w 309"/>
                <a:gd name="T105" fmla="*/ 2147483646 h 161"/>
                <a:gd name="T106" fmla="*/ 2147483646 w 309"/>
                <a:gd name="T107" fmla="*/ 2147483646 h 161"/>
                <a:gd name="T108" fmla="*/ 2147483646 w 309"/>
                <a:gd name="T109" fmla="*/ 2147483646 h 161"/>
                <a:gd name="T110" fmla="*/ 2147483646 w 309"/>
                <a:gd name="T111" fmla="*/ 2147483646 h 161"/>
                <a:gd name="T112" fmla="*/ 2147483646 w 309"/>
                <a:gd name="T113" fmla="*/ 2147483646 h 161"/>
                <a:gd name="T114" fmla="*/ 2147483646 w 309"/>
                <a:gd name="T115" fmla="*/ 2147483646 h 161"/>
                <a:gd name="T116" fmla="*/ 2147483646 w 309"/>
                <a:gd name="T117" fmla="*/ 2147483646 h 16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9" h="161" extrusionOk="0">
                  <a:moveTo>
                    <a:pt x="223" y="151"/>
                  </a:moveTo>
                  <a:cubicBezTo>
                    <a:pt x="218" y="153"/>
                    <a:pt x="214" y="155"/>
                    <a:pt x="209" y="156"/>
                  </a:cubicBezTo>
                  <a:cubicBezTo>
                    <a:pt x="194" y="160"/>
                    <a:pt x="178" y="160"/>
                    <a:pt x="158" y="161"/>
                  </a:cubicBezTo>
                  <a:cubicBezTo>
                    <a:pt x="139" y="160"/>
                    <a:pt x="123" y="160"/>
                    <a:pt x="108" y="156"/>
                  </a:cubicBezTo>
                  <a:cubicBezTo>
                    <a:pt x="103" y="155"/>
                    <a:pt x="98" y="153"/>
                    <a:pt x="94" y="151"/>
                  </a:cubicBezTo>
                  <a:cubicBezTo>
                    <a:pt x="81" y="145"/>
                    <a:pt x="80" y="134"/>
                    <a:pt x="88" y="127"/>
                  </a:cubicBezTo>
                  <a:cubicBezTo>
                    <a:pt x="96" y="119"/>
                    <a:pt x="106" y="113"/>
                    <a:pt x="116" y="108"/>
                  </a:cubicBezTo>
                  <a:cubicBezTo>
                    <a:pt x="121" y="106"/>
                    <a:pt x="126" y="104"/>
                    <a:pt x="131" y="102"/>
                  </a:cubicBezTo>
                  <a:cubicBezTo>
                    <a:pt x="140" y="99"/>
                    <a:pt x="142" y="90"/>
                    <a:pt x="136" y="83"/>
                  </a:cubicBezTo>
                  <a:cubicBezTo>
                    <a:pt x="122" y="70"/>
                    <a:pt x="117" y="54"/>
                    <a:pt x="118" y="35"/>
                  </a:cubicBezTo>
                  <a:cubicBezTo>
                    <a:pt x="119" y="16"/>
                    <a:pt x="130" y="6"/>
                    <a:pt x="147" y="2"/>
                  </a:cubicBezTo>
                  <a:cubicBezTo>
                    <a:pt x="151" y="1"/>
                    <a:pt x="155" y="0"/>
                    <a:pt x="158" y="0"/>
                  </a:cubicBezTo>
                  <a:cubicBezTo>
                    <a:pt x="162" y="0"/>
                    <a:pt x="166" y="1"/>
                    <a:pt x="169" y="2"/>
                  </a:cubicBezTo>
                  <a:cubicBezTo>
                    <a:pt x="187" y="6"/>
                    <a:pt x="198" y="16"/>
                    <a:pt x="199" y="35"/>
                  </a:cubicBezTo>
                  <a:cubicBezTo>
                    <a:pt x="200" y="54"/>
                    <a:pt x="195" y="70"/>
                    <a:pt x="181" y="83"/>
                  </a:cubicBezTo>
                  <a:cubicBezTo>
                    <a:pt x="174" y="90"/>
                    <a:pt x="177" y="99"/>
                    <a:pt x="186" y="102"/>
                  </a:cubicBezTo>
                  <a:cubicBezTo>
                    <a:pt x="191" y="104"/>
                    <a:pt x="196" y="106"/>
                    <a:pt x="200" y="108"/>
                  </a:cubicBezTo>
                  <a:cubicBezTo>
                    <a:pt x="211" y="113"/>
                    <a:pt x="221" y="119"/>
                    <a:pt x="229" y="127"/>
                  </a:cubicBezTo>
                  <a:cubicBezTo>
                    <a:pt x="234" y="132"/>
                    <a:pt x="236" y="145"/>
                    <a:pt x="223" y="151"/>
                  </a:cubicBezTo>
                  <a:close/>
                  <a:moveTo>
                    <a:pt x="303" y="137"/>
                  </a:moveTo>
                  <a:cubicBezTo>
                    <a:pt x="298" y="132"/>
                    <a:pt x="291" y="128"/>
                    <a:pt x="284" y="124"/>
                  </a:cubicBezTo>
                  <a:cubicBezTo>
                    <a:pt x="280" y="123"/>
                    <a:pt x="277" y="121"/>
                    <a:pt x="274" y="120"/>
                  </a:cubicBezTo>
                  <a:cubicBezTo>
                    <a:pt x="268" y="118"/>
                    <a:pt x="266" y="111"/>
                    <a:pt x="270" y="107"/>
                  </a:cubicBezTo>
                  <a:cubicBezTo>
                    <a:pt x="280" y="98"/>
                    <a:pt x="283" y="86"/>
                    <a:pt x="283" y="74"/>
                  </a:cubicBezTo>
                  <a:cubicBezTo>
                    <a:pt x="282" y="60"/>
                    <a:pt x="274" y="53"/>
                    <a:pt x="262" y="50"/>
                  </a:cubicBezTo>
                  <a:cubicBezTo>
                    <a:pt x="260" y="50"/>
                    <a:pt x="257" y="49"/>
                    <a:pt x="255" y="49"/>
                  </a:cubicBezTo>
                  <a:cubicBezTo>
                    <a:pt x="252" y="49"/>
                    <a:pt x="249" y="50"/>
                    <a:pt x="247" y="50"/>
                  </a:cubicBezTo>
                  <a:cubicBezTo>
                    <a:pt x="235" y="53"/>
                    <a:pt x="227" y="60"/>
                    <a:pt x="226" y="74"/>
                  </a:cubicBezTo>
                  <a:cubicBezTo>
                    <a:pt x="226" y="86"/>
                    <a:pt x="229" y="97"/>
                    <a:pt x="239" y="107"/>
                  </a:cubicBezTo>
                  <a:cubicBezTo>
                    <a:pt x="243" y="111"/>
                    <a:pt x="241" y="118"/>
                    <a:pt x="235" y="120"/>
                  </a:cubicBezTo>
                  <a:cubicBezTo>
                    <a:pt x="235" y="120"/>
                    <a:pt x="235" y="120"/>
                    <a:pt x="235" y="120"/>
                  </a:cubicBezTo>
                  <a:cubicBezTo>
                    <a:pt x="236" y="121"/>
                    <a:pt x="236" y="122"/>
                    <a:pt x="237" y="123"/>
                  </a:cubicBezTo>
                  <a:cubicBezTo>
                    <a:pt x="242" y="127"/>
                    <a:pt x="244" y="134"/>
                    <a:pt x="243" y="141"/>
                  </a:cubicBezTo>
                  <a:cubicBezTo>
                    <a:pt x="241" y="147"/>
                    <a:pt x="237" y="153"/>
                    <a:pt x="230" y="156"/>
                  </a:cubicBezTo>
                  <a:cubicBezTo>
                    <a:pt x="228" y="157"/>
                    <a:pt x="226" y="158"/>
                    <a:pt x="224" y="159"/>
                  </a:cubicBezTo>
                  <a:cubicBezTo>
                    <a:pt x="234" y="160"/>
                    <a:pt x="243" y="161"/>
                    <a:pt x="255" y="161"/>
                  </a:cubicBezTo>
                  <a:cubicBezTo>
                    <a:pt x="268" y="161"/>
                    <a:pt x="279" y="160"/>
                    <a:pt x="290" y="158"/>
                  </a:cubicBezTo>
                  <a:cubicBezTo>
                    <a:pt x="293" y="157"/>
                    <a:pt x="296" y="156"/>
                    <a:pt x="299" y="154"/>
                  </a:cubicBezTo>
                  <a:cubicBezTo>
                    <a:pt x="309" y="150"/>
                    <a:pt x="307" y="141"/>
                    <a:pt x="303" y="137"/>
                  </a:cubicBezTo>
                  <a:close/>
                  <a:moveTo>
                    <a:pt x="73" y="141"/>
                  </a:moveTo>
                  <a:cubicBezTo>
                    <a:pt x="72" y="135"/>
                    <a:pt x="74" y="128"/>
                    <a:pt x="79" y="123"/>
                  </a:cubicBezTo>
                  <a:cubicBezTo>
                    <a:pt x="81" y="121"/>
                    <a:pt x="83" y="119"/>
                    <a:pt x="86" y="117"/>
                  </a:cubicBezTo>
                  <a:cubicBezTo>
                    <a:pt x="84" y="117"/>
                    <a:pt x="83" y="116"/>
                    <a:pt x="82" y="116"/>
                  </a:cubicBezTo>
                  <a:cubicBezTo>
                    <a:pt x="75" y="113"/>
                    <a:pt x="73" y="106"/>
                    <a:pt x="78" y="101"/>
                  </a:cubicBezTo>
                  <a:cubicBezTo>
                    <a:pt x="88" y="91"/>
                    <a:pt x="92" y="78"/>
                    <a:pt x="92" y="64"/>
                  </a:cubicBezTo>
                  <a:cubicBezTo>
                    <a:pt x="91" y="50"/>
                    <a:pt x="82" y="42"/>
                    <a:pt x="69" y="38"/>
                  </a:cubicBezTo>
                  <a:cubicBezTo>
                    <a:pt x="66" y="38"/>
                    <a:pt x="63" y="37"/>
                    <a:pt x="60" y="37"/>
                  </a:cubicBezTo>
                  <a:cubicBezTo>
                    <a:pt x="58" y="37"/>
                    <a:pt x="55" y="38"/>
                    <a:pt x="52" y="38"/>
                  </a:cubicBezTo>
                  <a:cubicBezTo>
                    <a:pt x="38" y="42"/>
                    <a:pt x="30" y="50"/>
                    <a:pt x="29" y="64"/>
                  </a:cubicBezTo>
                  <a:cubicBezTo>
                    <a:pt x="29" y="78"/>
                    <a:pt x="33" y="91"/>
                    <a:pt x="43" y="101"/>
                  </a:cubicBezTo>
                  <a:cubicBezTo>
                    <a:pt x="48" y="106"/>
                    <a:pt x="46" y="113"/>
                    <a:pt x="39" y="116"/>
                  </a:cubicBezTo>
                  <a:cubicBezTo>
                    <a:pt x="35" y="117"/>
                    <a:pt x="32" y="119"/>
                    <a:pt x="28" y="120"/>
                  </a:cubicBezTo>
                  <a:cubicBezTo>
                    <a:pt x="20" y="124"/>
                    <a:pt x="13" y="128"/>
                    <a:pt x="6" y="135"/>
                  </a:cubicBezTo>
                  <a:cubicBezTo>
                    <a:pt x="0" y="140"/>
                    <a:pt x="1" y="149"/>
                    <a:pt x="11" y="154"/>
                  </a:cubicBezTo>
                  <a:cubicBezTo>
                    <a:pt x="14" y="155"/>
                    <a:pt x="18" y="156"/>
                    <a:pt x="21" y="157"/>
                  </a:cubicBezTo>
                  <a:cubicBezTo>
                    <a:pt x="33" y="160"/>
                    <a:pt x="45" y="160"/>
                    <a:pt x="60" y="161"/>
                  </a:cubicBezTo>
                  <a:cubicBezTo>
                    <a:pt x="72" y="161"/>
                    <a:pt x="83" y="160"/>
                    <a:pt x="92" y="159"/>
                  </a:cubicBezTo>
                  <a:cubicBezTo>
                    <a:pt x="90" y="158"/>
                    <a:pt x="88" y="157"/>
                    <a:pt x="87" y="156"/>
                  </a:cubicBezTo>
                  <a:cubicBezTo>
                    <a:pt x="79" y="153"/>
                    <a:pt x="74" y="147"/>
                    <a:pt x="73" y="141"/>
                  </a:cubicBez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EE63AEAA-5D45-B69D-E48B-32534CEDF7B3}"/>
                </a:ext>
              </a:extLst>
            </p:cNvPr>
            <p:cNvSpPr/>
            <p:nvPr/>
          </p:nvSpPr>
          <p:spPr>
            <a:xfrm>
              <a:off x="377968" y="868366"/>
              <a:ext cx="3132042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s-ES" sz="1600" b="1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</a:rPr>
                <a:t>Fortalecer capacidades para la integración de la resiliencia a los proyectos y procesos de trabajo de las fundaciones aliadas, OSC y empresas sociales, privilegiando participación de mujeres.</a:t>
              </a:r>
              <a:endParaRPr lang="es-ES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FB062FA6-2F7B-2954-374A-2AE123E78CFA}"/>
                </a:ext>
              </a:extLst>
            </p:cNvPr>
            <p:cNvSpPr/>
            <p:nvPr/>
          </p:nvSpPr>
          <p:spPr>
            <a:xfrm>
              <a:off x="4277719" y="751886"/>
              <a:ext cx="3933476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s-ES" sz="1600" b="1" dirty="0">
                  <a:solidFill>
                    <a:srgbClr val="FFC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</a:rPr>
                <a:t>Facilitar asistencia técnica en la implementación de las estrategias e iniciativas de recuperación, reconstrucción y reactivación económica ante desastres y crisis, aprovechando para empoderar empresas sociales femeninas.</a:t>
              </a:r>
              <a:endParaRPr lang="es-ES" sz="1600" b="1" dirty="0">
                <a:solidFill>
                  <a:srgbClr val="FFC000"/>
                </a:solidFill>
              </a:endParaRPr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09E764ED-9928-41B1-5618-C6924100638D}"/>
                </a:ext>
              </a:extLst>
            </p:cNvPr>
            <p:cNvSpPr/>
            <p:nvPr/>
          </p:nvSpPr>
          <p:spPr>
            <a:xfrm>
              <a:off x="1988179" y="4480215"/>
              <a:ext cx="3757150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s-ES" sz="16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</a:rPr>
                <a:t>Consolidar una comunidad de práctica y aprendizaje en resiliencia, con perspectiva de género, dirigida a personas líderes de comunidades, organizaciones de la sociedad civil, empresas sociales, fundaciones privadas.</a:t>
              </a:r>
              <a:r>
                <a:rPr lang="es-MX" sz="1600" b="1" dirty="0">
                  <a:effectLst/>
                </a:rPr>
                <a:t> </a:t>
              </a:r>
              <a:endParaRPr lang="es-ES" sz="1600" b="1" dirty="0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D3F229DF-F0BF-D20E-D128-564CE9CE7E42}"/>
                </a:ext>
              </a:extLst>
            </p:cNvPr>
            <p:cNvSpPr/>
            <p:nvPr/>
          </p:nvSpPr>
          <p:spPr>
            <a:xfrm>
              <a:off x="8813089" y="914064"/>
              <a:ext cx="3326698" cy="107721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 algn="ctr"/>
              <a:r>
                <a:rPr lang="es-ES" sz="1600" b="1" dirty="0">
                  <a:solidFill>
                    <a:srgbClr val="7030A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</a:rPr>
                <a:t>Mejorará la efectividad y el impacto de las iniciativas de financiamiento del sector privado y social para un desarrollo resiliente y equitativo.</a:t>
              </a:r>
              <a:r>
                <a:rPr lang="es-MX" sz="1600" b="1" dirty="0">
                  <a:solidFill>
                    <a:srgbClr val="7030A0"/>
                  </a:solidFill>
                  <a:effectLst/>
                </a:rPr>
                <a:t> </a:t>
              </a:r>
              <a:r>
                <a:rPr lang="es-ES" sz="1600" b="1" dirty="0">
                  <a:solidFill>
                    <a:srgbClr val="7030A0"/>
                  </a:solidFill>
                </a:rPr>
                <a:t> </a:t>
              </a:r>
            </a:p>
          </p:txBody>
        </p:sp>
        <p:sp>
          <p:nvSpPr>
            <p:cNvPr id="15" name="Google Shape;990;p36">
              <a:extLst>
                <a:ext uri="{FF2B5EF4-FFF2-40B4-BE49-F238E27FC236}">
                  <a16:creationId xmlns:a16="http://schemas.microsoft.com/office/drawing/2014/main" id="{A74498CA-8C85-AAE8-3B08-5182941742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74612" y="2765845"/>
              <a:ext cx="1044355" cy="1021654"/>
            </a:xfrm>
            <a:prstGeom prst="ellipse">
              <a:avLst/>
            </a:prstGeom>
            <a:solidFill>
              <a:srgbClr val="FF87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800" dirty="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6" name="Google Shape;1003;p36">
              <a:extLst>
                <a:ext uri="{FF2B5EF4-FFF2-40B4-BE49-F238E27FC236}">
                  <a16:creationId xmlns:a16="http://schemas.microsoft.com/office/drawing/2014/main" id="{9772B5A2-4B7E-5418-36AD-B8E6B21F2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3182" y="3015415"/>
              <a:ext cx="875525" cy="436805"/>
            </a:xfrm>
            <a:custGeom>
              <a:avLst/>
              <a:gdLst>
                <a:gd name="T0" fmla="*/ 2147483646 w 213"/>
                <a:gd name="T1" fmla="*/ 2147483646 h 108"/>
                <a:gd name="T2" fmla="*/ 2147483646 w 213"/>
                <a:gd name="T3" fmla="*/ 2147483646 h 108"/>
                <a:gd name="T4" fmla="*/ 2147483646 w 213"/>
                <a:gd name="T5" fmla="*/ 2147483646 h 108"/>
                <a:gd name="T6" fmla="*/ 2147483646 w 213"/>
                <a:gd name="T7" fmla="*/ 2147483646 h 108"/>
                <a:gd name="T8" fmla="*/ 2147483646 w 213"/>
                <a:gd name="T9" fmla="*/ 2147483646 h 108"/>
                <a:gd name="T10" fmla="*/ 2147483646 w 213"/>
                <a:gd name="T11" fmla="*/ 2147483646 h 108"/>
                <a:gd name="T12" fmla="*/ 2147483646 w 213"/>
                <a:gd name="T13" fmla="*/ 2147483646 h 108"/>
                <a:gd name="T14" fmla="*/ 2147483646 w 213"/>
                <a:gd name="T15" fmla="*/ 2147483646 h 108"/>
                <a:gd name="T16" fmla="*/ 2147483646 w 213"/>
                <a:gd name="T17" fmla="*/ 2147483646 h 108"/>
                <a:gd name="T18" fmla="*/ 2147483646 w 213"/>
                <a:gd name="T19" fmla="*/ 2147483646 h 108"/>
                <a:gd name="T20" fmla="*/ 2147483646 w 213"/>
                <a:gd name="T21" fmla="*/ 2147483646 h 108"/>
                <a:gd name="T22" fmla="*/ 2147483646 w 213"/>
                <a:gd name="T23" fmla="*/ 2147483646 h 108"/>
                <a:gd name="T24" fmla="*/ 2147483646 w 213"/>
                <a:gd name="T25" fmla="*/ 2147483646 h 108"/>
                <a:gd name="T26" fmla="*/ 2147483646 w 213"/>
                <a:gd name="T27" fmla="*/ 2147483646 h 108"/>
                <a:gd name="T28" fmla="*/ 2147483646 w 213"/>
                <a:gd name="T29" fmla="*/ 2147483646 h 108"/>
                <a:gd name="T30" fmla="*/ 2147483646 w 213"/>
                <a:gd name="T31" fmla="*/ 2147483646 h 108"/>
                <a:gd name="T32" fmla="*/ 2147483646 w 213"/>
                <a:gd name="T33" fmla="*/ 2147483646 h 108"/>
                <a:gd name="T34" fmla="*/ 2147483646 w 213"/>
                <a:gd name="T35" fmla="*/ 2147483646 h 108"/>
                <a:gd name="T36" fmla="*/ 2147483646 w 213"/>
                <a:gd name="T37" fmla="*/ 2147483646 h 108"/>
                <a:gd name="T38" fmla="*/ 2147483646 w 213"/>
                <a:gd name="T39" fmla="*/ 2147483646 h 108"/>
                <a:gd name="T40" fmla="*/ 2147483646 w 213"/>
                <a:gd name="T41" fmla="*/ 2147483646 h 108"/>
                <a:gd name="T42" fmla="*/ 2147483646 w 213"/>
                <a:gd name="T43" fmla="*/ 2147483646 h 108"/>
                <a:gd name="T44" fmla="*/ 2147483646 w 213"/>
                <a:gd name="T45" fmla="*/ 2147483646 h 108"/>
                <a:gd name="T46" fmla="*/ 2147483646 w 213"/>
                <a:gd name="T47" fmla="*/ 2147483646 h 108"/>
                <a:gd name="T48" fmla="*/ 2147483646 w 213"/>
                <a:gd name="T49" fmla="*/ 2147483646 h 108"/>
                <a:gd name="T50" fmla="*/ 2147483646 w 213"/>
                <a:gd name="T51" fmla="*/ 2147483646 h 108"/>
                <a:gd name="T52" fmla="*/ 2147483646 w 213"/>
                <a:gd name="T53" fmla="*/ 2147483646 h 108"/>
                <a:gd name="T54" fmla="*/ 2147483646 w 213"/>
                <a:gd name="T55" fmla="*/ 2147483646 h 108"/>
                <a:gd name="T56" fmla="*/ 2147483646 w 213"/>
                <a:gd name="T57" fmla="*/ 2147483646 h 108"/>
                <a:gd name="T58" fmla="*/ 2147483646 w 213"/>
                <a:gd name="T59" fmla="*/ 2147483646 h 108"/>
                <a:gd name="T60" fmla="*/ 2147483646 w 213"/>
                <a:gd name="T61" fmla="*/ 2147483646 h 108"/>
                <a:gd name="T62" fmla="*/ 2147483646 w 213"/>
                <a:gd name="T63" fmla="*/ 2147483646 h 108"/>
                <a:gd name="T64" fmla="*/ 2147483646 w 213"/>
                <a:gd name="T65" fmla="*/ 2147483646 h 108"/>
                <a:gd name="T66" fmla="*/ 0 w 213"/>
                <a:gd name="T67" fmla="*/ 2147483646 h 108"/>
                <a:gd name="T68" fmla="*/ 2147483646 w 213"/>
                <a:gd name="T69" fmla="*/ 2147483646 h 108"/>
                <a:gd name="T70" fmla="*/ 2147483646 w 213"/>
                <a:gd name="T71" fmla="*/ 2147483646 h 108"/>
                <a:gd name="T72" fmla="*/ 2147483646 w 213"/>
                <a:gd name="T73" fmla="*/ 2147483646 h 108"/>
                <a:gd name="T74" fmla="*/ 2147483646 w 213"/>
                <a:gd name="T75" fmla="*/ 2147483646 h 108"/>
                <a:gd name="T76" fmla="*/ 2147483646 w 213"/>
                <a:gd name="T77" fmla="*/ 2147483646 h 108"/>
                <a:gd name="T78" fmla="*/ 2147483646 w 213"/>
                <a:gd name="T79" fmla="*/ 2147483646 h 108"/>
                <a:gd name="T80" fmla="*/ 2147483646 w 213"/>
                <a:gd name="T81" fmla="*/ 2147483646 h 108"/>
                <a:gd name="T82" fmla="*/ 2147483646 w 213"/>
                <a:gd name="T83" fmla="*/ 2147483646 h 108"/>
                <a:gd name="T84" fmla="*/ 2147483646 w 213"/>
                <a:gd name="T85" fmla="*/ 2147483646 h 108"/>
                <a:gd name="T86" fmla="*/ 2147483646 w 213"/>
                <a:gd name="T87" fmla="*/ 2147483646 h 108"/>
                <a:gd name="T88" fmla="*/ 2147483646 w 213"/>
                <a:gd name="T89" fmla="*/ 2147483646 h 108"/>
                <a:gd name="T90" fmla="*/ 2147483646 w 213"/>
                <a:gd name="T91" fmla="*/ 2147483646 h 108"/>
                <a:gd name="T92" fmla="*/ 2147483646 w 213"/>
                <a:gd name="T93" fmla="*/ 2147483646 h 10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13" h="108" extrusionOk="0">
                  <a:moveTo>
                    <a:pt x="109" y="108"/>
                  </a:moveTo>
                  <a:cubicBezTo>
                    <a:pt x="96" y="107"/>
                    <a:pt x="86" y="107"/>
                    <a:pt x="76" y="105"/>
                  </a:cubicBezTo>
                  <a:cubicBezTo>
                    <a:pt x="72" y="104"/>
                    <a:pt x="69" y="103"/>
                    <a:pt x="66" y="101"/>
                  </a:cubicBezTo>
                  <a:cubicBezTo>
                    <a:pt x="60" y="98"/>
                    <a:pt x="58" y="94"/>
                    <a:pt x="58" y="92"/>
                  </a:cubicBezTo>
                  <a:cubicBezTo>
                    <a:pt x="57" y="88"/>
                    <a:pt x="59" y="84"/>
                    <a:pt x="62" y="81"/>
                  </a:cubicBezTo>
                  <a:cubicBezTo>
                    <a:pt x="67" y="76"/>
                    <a:pt x="73" y="72"/>
                    <a:pt x="81" y="68"/>
                  </a:cubicBezTo>
                  <a:cubicBezTo>
                    <a:pt x="83" y="67"/>
                    <a:pt x="86" y="66"/>
                    <a:pt x="88" y="65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2" y="64"/>
                    <a:pt x="93" y="63"/>
                    <a:pt x="94" y="61"/>
                  </a:cubicBezTo>
                  <a:cubicBezTo>
                    <a:pt x="94" y="60"/>
                    <a:pt x="93" y="59"/>
                    <a:pt x="92" y="57"/>
                  </a:cubicBezTo>
                  <a:cubicBezTo>
                    <a:pt x="83" y="49"/>
                    <a:pt x="80" y="38"/>
                    <a:pt x="80" y="25"/>
                  </a:cubicBezTo>
                  <a:cubicBezTo>
                    <a:pt x="81" y="12"/>
                    <a:pt x="88" y="4"/>
                    <a:pt x="101" y="1"/>
                  </a:cubicBezTo>
                  <a:cubicBezTo>
                    <a:pt x="104" y="0"/>
                    <a:pt x="106" y="0"/>
                    <a:pt x="109" y="0"/>
                  </a:cubicBezTo>
                  <a:cubicBezTo>
                    <a:pt x="111" y="0"/>
                    <a:pt x="114" y="0"/>
                    <a:pt x="117" y="1"/>
                  </a:cubicBezTo>
                  <a:cubicBezTo>
                    <a:pt x="130" y="4"/>
                    <a:pt x="137" y="12"/>
                    <a:pt x="138" y="25"/>
                  </a:cubicBezTo>
                  <a:cubicBezTo>
                    <a:pt x="138" y="38"/>
                    <a:pt x="134" y="49"/>
                    <a:pt x="125" y="57"/>
                  </a:cubicBezTo>
                  <a:cubicBezTo>
                    <a:pt x="124" y="59"/>
                    <a:pt x="124" y="60"/>
                    <a:pt x="124" y="61"/>
                  </a:cubicBezTo>
                  <a:cubicBezTo>
                    <a:pt x="124" y="63"/>
                    <a:pt x="125" y="64"/>
                    <a:pt x="127" y="65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32" y="66"/>
                    <a:pt x="134" y="67"/>
                    <a:pt x="137" y="68"/>
                  </a:cubicBezTo>
                  <a:cubicBezTo>
                    <a:pt x="145" y="72"/>
                    <a:pt x="151" y="76"/>
                    <a:pt x="156" y="81"/>
                  </a:cubicBezTo>
                  <a:cubicBezTo>
                    <a:pt x="158" y="84"/>
                    <a:pt x="160" y="88"/>
                    <a:pt x="159" y="92"/>
                  </a:cubicBezTo>
                  <a:cubicBezTo>
                    <a:pt x="158" y="96"/>
                    <a:pt x="155" y="99"/>
                    <a:pt x="151" y="101"/>
                  </a:cubicBezTo>
                  <a:cubicBezTo>
                    <a:pt x="151" y="101"/>
                    <a:pt x="151" y="101"/>
                    <a:pt x="151" y="101"/>
                  </a:cubicBezTo>
                  <a:cubicBezTo>
                    <a:pt x="148" y="103"/>
                    <a:pt x="145" y="104"/>
                    <a:pt x="142" y="105"/>
                  </a:cubicBezTo>
                  <a:cubicBezTo>
                    <a:pt x="131" y="107"/>
                    <a:pt x="121" y="107"/>
                    <a:pt x="109" y="108"/>
                  </a:cubicBezTo>
                  <a:close/>
                  <a:moveTo>
                    <a:pt x="109" y="5"/>
                  </a:moveTo>
                  <a:cubicBezTo>
                    <a:pt x="107" y="6"/>
                    <a:pt x="105" y="6"/>
                    <a:pt x="102" y="6"/>
                  </a:cubicBezTo>
                  <a:cubicBezTo>
                    <a:pt x="92" y="9"/>
                    <a:pt x="86" y="15"/>
                    <a:pt x="86" y="25"/>
                  </a:cubicBezTo>
                  <a:cubicBezTo>
                    <a:pt x="85" y="36"/>
                    <a:pt x="89" y="46"/>
                    <a:pt x="96" y="53"/>
                  </a:cubicBezTo>
                  <a:cubicBezTo>
                    <a:pt x="99" y="56"/>
                    <a:pt x="100" y="59"/>
                    <a:pt x="99" y="62"/>
                  </a:cubicBezTo>
                  <a:cubicBezTo>
                    <a:pt x="99" y="66"/>
                    <a:pt x="96" y="69"/>
                    <a:pt x="92" y="70"/>
                  </a:cubicBezTo>
                  <a:cubicBezTo>
                    <a:pt x="90" y="71"/>
                    <a:pt x="90" y="71"/>
                    <a:pt x="90" y="71"/>
                  </a:cubicBezTo>
                  <a:cubicBezTo>
                    <a:pt x="88" y="72"/>
                    <a:pt x="86" y="73"/>
                    <a:pt x="83" y="74"/>
                  </a:cubicBezTo>
                  <a:cubicBezTo>
                    <a:pt x="76" y="77"/>
                    <a:pt x="70" y="81"/>
                    <a:pt x="66" y="85"/>
                  </a:cubicBezTo>
                  <a:cubicBezTo>
                    <a:pt x="64" y="87"/>
                    <a:pt x="63" y="89"/>
                    <a:pt x="64" y="91"/>
                  </a:cubicBezTo>
                  <a:cubicBezTo>
                    <a:pt x="64" y="93"/>
                    <a:pt x="66" y="95"/>
                    <a:pt x="69" y="96"/>
                  </a:cubicBezTo>
                  <a:cubicBezTo>
                    <a:pt x="71" y="97"/>
                    <a:pt x="74" y="98"/>
                    <a:pt x="77" y="99"/>
                  </a:cubicBezTo>
                  <a:cubicBezTo>
                    <a:pt x="87" y="101"/>
                    <a:pt x="97" y="101"/>
                    <a:pt x="109" y="102"/>
                  </a:cubicBezTo>
                  <a:cubicBezTo>
                    <a:pt x="121" y="101"/>
                    <a:pt x="131" y="101"/>
                    <a:pt x="140" y="99"/>
                  </a:cubicBezTo>
                  <a:cubicBezTo>
                    <a:pt x="143" y="98"/>
                    <a:pt x="146" y="97"/>
                    <a:pt x="149" y="96"/>
                  </a:cubicBezTo>
                  <a:cubicBezTo>
                    <a:pt x="151" y="95"/>
                    <a:pt x="153" y="93"/>
                    <a:pt x="153" y="91"/>
                  </a:cubicBezTo>
                  <a:cubicBezTo>
                    <a:pt x="153" y="88"/>
                    <a:pt x="153" y="86"/>
                    <a:pt x="152" y="85"/>
                  </a:cubicBezTo>
                  <a:cubicBezTo>
                    <a:pt x="147" y="81"/>
                    <a:pt x="142" y="77"/>
                    <a:pt x="134" y="74"/>
                  </a:cubicBezTo>
                  <a:cubicBezTo>
                    <a:pt x="132" y="73"/>
                    <a:pt x="129" y="72"/>
                    <a:pt x="127" y="71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1" y="69"/>
                    <a:pt x="119" y="66"/>
                    <a:pt x="118" y="62"/>
                  </a:cubicBezTo>
                  <a:cubicBezTo>
                    <a:pt x="117" y="59"/>
                    <a:pt x="119" y="56"/>
                    <a:pt x="121" y="53"/>
                  </a:cubicBezTo>
                  <a:cubicBezTo>
                    <a:pt x="129" y="46"/>
                    <a:pt x="132" y="37"/>
                    <a:pt x="132" y="25"/>
                  </a:cubicBezTo>
                  <a:cubicBezTo>
                    <a:pt x="131" y="15"/>
                    <a:pt x="126" y="9"/>
                    <a:pt x="115" y="6"/>
                  </a:cubicBezTo>
                  <a:cubicBezTo>
                    <a:pt x="113" y="6"/>
                    <a:pt x="111" y="6"/>
                    <a:pt x="109" y="5"/>
                  </a:cubicBezTo>
                  <a:close/>
                  <a:moveTo>
                    <a:pt x="150" y="99"/>
                  </a:moveTo>
                  <a:cubicBezTo>
                    <a:pt x="150" y="99"/>
                    <a:pt x="150" y="99"/>
                    <a:pt x="150" y="99"/>
                  </a:cubicBezTo>
                  <a:close/>
                  <a:moveTo>
                    <a:pt x="177" y="108"/>
                  </a:moveTo>
                  <a:cubicBezTo>
                    <a:pt x="175" y="108"/>
                    <a:pt x="175" y="108"/>
                    <a:pt x="175" y="108"/>
                  </a:cubicBezTo>
                  <a:cubicBezTo>
                    <a:pt x="169" y="107"/>
                    <a:pt x="168" y="107"/>
                    <a:pt x="161" y="107"/>
                  </a:cubicBezTo>
                  <a:cubicBezTo>
                    <a:pt x="160" y="107"/>
                    <a:pt x="159" y="105"/>
                    <a:pt x="159" y="103"/>
                  </a:cubicBezTo>
                  <a:cubicBezTo>
                    <a:pt x="159" y="102"/>
                    <a:pt x="160" y="101"/>
                    <a:pt x="162" y="101"/>
                  </a:cubicBezTo>
                  <a:cubicBezTo>
                    <a:pt x="168" y="101"/>
                    <a:pt x="170" y="102"/>
                    <a:pt x="175" y="102"/>
                  </a:cubicBezTo>
                  <a:cubicBezTo>
                    <a:pt x="177" y="102"/>
                    <a:pt x="177" y="102"/>
                    <a:pt x="177" y="102"/>
                  </a:cubicBezTo>
                  <a:cubicBezTo>
                    <a:pt x="185" y="102"/>
                    <a:pt x="192" y="101"/>
                    <a:pt x="199" y="100"/>
                  </a:cubicBezTo>
                  <a:cubicBezTo>
                    <a:pt x="201" y="99"/>
                    <a:pt x="203" y="99"/>
                    <a:pt x="204" y="98"/>
                  </a:cubicBezTo>
                  <a:cubicBezTo>
                    <a:pt x="206" y="97"/>
                    <a:pt x="207" y="96"/>
                    <a:pt x="207" y="95"/>
                  </a:cubicBezTo>
                  <a:cubicBezTo>
                    <a:pt x="207" y="94"/>
                    <a:pt x="207" y="92"/>
                    <a:pt x="206" y="92"/>
                  </a:cubicBezTo>
                  <a:cubicBezTo>
                    <a:pt x="203" y="89"/>
                    <a:pt x="200" y="86"/>
                    <a:pt x="194" y="84"/>
                  </a:cubicBezTo>
                  <a:cubicBezTo>
                    <a:pt x="193" y="83"/>
                    <a:pt x="191" y="83"/>
                    <a:pt x="189" y="82"/>
                  </a:cubicBezTo>
                  <a:cubicBezTo>
                    <a:pt x="188" y="81"/>
                    <a:pt x="188" y="81"/>
                    <a:pt x="188" y="81"/>
                  </a:cubicBezTo>
                  <a:cubicBezTo>
                    <a:pt x="185" y="80"/>
                    <a:pt x="183" y="78"/>
                    <a:pt x="183" y="75"/>
                  </a:cubicBezTo>
                  <a:cubicBezTo>
                    <a:pt x="182" y="73"/>
                    <a:pt x="183" y="70"/>
                    <a:pt x="185" y="68"/>
                  </a:cubicBezTo>
                  <a:cubicBezTo>
                    <a:pt x="190" y="63"/>
                    <a:pt x="192" y="57"/>
                    <a:pt x="192" y="49"/>
                  </a:cubicBezTo>
                  <a:cubicBezTo>
                    <a:pt x="192" y="43"/>
                    <a:pt x="188" y="39"/>
                    <a:pt x="181" y="37"/>
                  </a:cubicBezTo>
                  <a:cubicBezTo>
                    <a:pt x="180" y="37"/>
                    <a:pt x="178" y="37"/>
                    <a:pt x="177" y="37"/>
                  </a:cubicBezTo>
                  <a:cubicBezTo>
                    <a:pt x="176" y="37"/>
                    <a:pt x="174" y="37"/>
                    <a:pt x="173" y="37"/>
                  </a:cubicBezTo>
                  <a:cubicBezTo>
                    <a:pt x="166" y="39"/>
                    <a:pt x="162" y="43"/>
                    <a:pt x="162" y="49"/>
                  </a:cubicBezTo>
                  <a:cubicBezTo>
                    <a:pt x="162" y="57"/>
                    <a:pt x="164" y="63"/>
                    <a:pt x="169" y="68"/>
                  </a:cubicBezTo>
                  <a:cubicBezTo>
                    <a:pt x="171" y="70"/>
                    <a:pt x="172" y="73"/>
                    <a:pt x="172" y="76"/>
                  </a:cubicBezTo>
                  <a:cubicBezTo>
                    <a:pt x="171" y="78"/>
                    <a:pt x="170" y="80"/>
                    <a:pt x="167" y="81"/>
                  </a:cubicBezTo>
                  <a:cubicBezTo>
                    <a:pt x="166" y="81"/>
                    <a:pt x="166" y="81"/>
                    <a:pt x="166" y="81"/>
                  </a:cubicBezTo>
                  <a:cubicBezTo>
                    <a:pt x="165" y="82"/>
                    <a:pt x="163" y="81"/>
                    <a:pt x="163" y="79"/>
                  </a:cubicBezTo>
                  <a:cubicBezTo>
                    <a:pt x="162" y="78"/>
                    <a:pt x="163" y="76"/>
                    <a:pt x="164" y="76"/>
                  </a:cubicBezTo>
                  <a:cubicBezTo>
                    <a:pt x="165" y="75"/>
                    <a:pt x="165" y="75"/>
                    <a:pt x="165" y="75"/>
                  </a:cubicBezTo>
                  <a:cubicBezTo>
                    <a:pt x="166" y="75"/>
                    <a:pt x="166" y="75"/>
                    <a:pt x="166" y="75"/>
                  </a:cubicBezTo>
                  <a:cubicBezTo>
                    <a:pt x="166" y="74"/>
                    <a:pt x="166" y="73"/>
                    <a:pt x="165" y="72"/>
                  </a:cubicBezTo>
                  <a:cubicBezTo>
                    <a:pt x="159" y="66"/>
                    <a:pt x="156" y="58"/>
                    <a:pt x="156" y="49"/>
                  </a:cubicBezTo>
                  <a:cubicBezTo>
                    <a:pt x="156" y="43"/>
                    <a:pt x="159" y="34"/>
                    <a:pt x="171" y="31"/>
                  </a:cubicBezTo>
                  <a:cubicBezTo>
                    <a:pt x="173" y="31"/>
                    <a:pt x="175" y="31"/>
                    <a:pt x="177" y="31"/>
                  </a:cubicBezTo>
                  <a:cubicBezTo>
                    <a:pt x="179" y="31"/>
                    <a:pt x="181" y="31"/>
                    <a:pt x="183" y="31"/>
                  </a:cubicBezTo>
                  <a:cubicBezTo>
                    <a:pt x="195" y="34"/>
                    <a:pt x="198" y="43"/>
                    <a:pt x="198" y="49"/>
                  </a:cubicBezTo>
                  <a:cubicBezTo>
                    <a:pt x="198" y="58"/>
                    <a:pt x="195" y="66"/>
                    <a:pt x="189" y="72"/>
                  </a:cubicBezTo>
                  <a:cubicBezTo>
                    <a:pt x="189" y="73"/>
                    <a:pt x="188" y="73"/>
                    <a:pt x="188" y="74"/>
                  </a:cubicBezTo>
                  <a:cubicBezTo>
                    <a:pt x="189" y="75"/>
                    <a:pt x="189" y="76"/>
                    <a:pt x="190" y="76"/>
                  </a:cubicBezTo>
                  <a:cubicBezTo>
                    <a:pt x="192" y="76"/>
                    <a:pt x="192" y="76"/>
                    <a:pt x="192" y="76"/>
                  </a:cubicBezTo>
                  <a:cubicBezTo>
                    <a:pt x="193" y="77"/>
                    <a:pt x="195" y="78"/>
                    <a:pt x="197" y="79"/>
                  </a:cubicBezTo>
                  <a:cubicBezTo>
                    <a:pt x="203" y="81"/>
                    <a:pt x="207" y="84"/>
                    <a:pt x="210" y="88"/>
                  </a:cubicBezTo>
                  <a:cubicBezTo>
                    <a:pt x="212" y="90"/>
                    <a:pt x="213" y="93"/>
                    <a:pt x="213" y="96"/>
                  </a:cubicBezTo>
                  <a:cubicBezTo>
                    <a:pt x="212" y="99"/>
                    <a:pt x="210" y="102"/>
                    <a:pt x="207" y="103"/>
                  </a:cubicBezTo>
                  <a:cubicBezTo>
                    <a:pt x="205" y="104"/>
                    <a:pt x="203" y="105"/>
                    <a:pt x="200" y="105"/>
                  </a:cubicBezTo>
                  <a:cubicBezTo>
                    <a:pt x="193" y="107"/>
                    <a:pt x="186" y="107"/>
                    <a:pt x="177" y="108"/>
                  </a:cubicBezTo>
                  <a:close/>
                  <a:moveTo>
                    <a:pt x="40" y="108"/>
                  </a:moveTo>
                  <a:cubicBezTo>
                    <a:pt x="30" y="107"/>
                    <a:pt x="22" y="107"/>
                    <a:pt x="15" y="105"/>
                  </a:cubicBezTo>
                  <a:cubicBezTo>
                    <a:pt x="12" y="105"/>
                    <a:pt x="9" y="104"/>
                    <a:pt x="7" y="103"/>
                  </a:cubicBezTo>
                  <a:cubicBezTo>
                    <a:pt x="3" y="101"/>
                    <a:pt x="1" y="98"/>
                    <a:pt x="0" y="95"/>
                  </a:cubicBezTo>
                  <a:cubicBezTo>
                    <a:pt x="0" y="92"/>
                    <a:pt x="1" y="88"/>
                    <a:pt x="3" y="86"/>
                  </a:cubicBezTo>
                  <a:cubicBezTo>
                    <a:pt x="7" y="82"/>
                    <a:pt x="12" y="79"/>
                    <a:pt x="18" y="76"/>
                  </a:cubicBezTo>
                  <a:cubicBezTo>
                    <a:pt x="20" y="75"/>
                    <a:pt x="22" y="75"/>
                    <a:pt x="24" y="74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7" y="73"/>
                    <a:pt x="28" y="72"/>
                    <a:pt x="28" y="71"/>
                  </a:cubicBezTo>
                  <a:cubicBezTo>
                    <a:pt x="28" y="70"/>
                    <a:pt x="27" y="69"/>
                    <a:pt x="27" y="69"/>
                  </a:cubicBezTo>
                  <a:cubicBezTo>
                    <a:pt x="20" y="62"/>
                    <a:pt x="17" y="53"/>
                    <a:pt x="17" y="43"/>
                  </a:cubicBezTo>
                  <a:cubicBezTo>
                    <a:pt x="17" y="36"/>
                    <a:pt x="21" y="27"/>
                    <a:pt x="34" y="24"/>
                  </a:cubicBezTo>
                  <a:cubicBezTo>
                    <a:pt x="36" y="23"/>
                    <a:pt x="38" y="23"/>
                    <a:pt x="40" y="23"/>
                  </a:cubicBezTo>
                  <a:cubicBezTo>
                    <a:pt x="42" y="23"/>
                    <a:pt x="44" y="23"/>
                    <a:pt x="46" y="24"/>
                  </a:cubicBezTo>
                  <a:cubicBezTo>
                    <a:pt x="59" y="27"/>
                    <a:pt x="63" y="36"/>
                    <a:pt x="63" y="43"/>
                  </a:cubicBezTo>
                  <a:cubicBezTo>
                    <a:pt x="63" y="53"/>
                    <a:pt x="60" y="62"/>
                    <a:pt x="53" y="69"/>
                  </a:cubicBezTo>
                  <a:cubicBezTo>
                    <a:pt x="53" y="69"/>
                    <a:pt x="52" y="70"/>
                    <a:pt x="52" y="71"/>
                  </a:cubicBezTo>
                  <a:cubicBezTo>
                    <a:pt x="53" y="72"/>
                    <a:pt x="53" y="73"/>
                    <a:pt x="55" y="73"/>
                  </a:cubicBezTo>
                  <a:cubicBezTo>
                    <a:pt x="56" y="74"/>
                    <a:pt x="56" y="74"/>
                    <a:pt x="56" y="74"/>
                  </a:cubicBezTo>
                  <a:cubicBezTo>
                    <a:pt x="58" y="74"/>
                    <a:pt x="58" y="76"/>
                    <a:pt x="58" y="78"/>
                  </a:cubicBezTo>
                  <a:cubicBezTo>
                    <a:pt x="57" y="79"/>
                    <a:pt x="55" y="80"/>
                    <a:pt x="54" y="79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49" y="77"/>
                    <a:pt x="47" y="75"/>
                    <a:pt x="47" y="72"/>
                  </a:cubicBezTo>
                  <a:cubicBezTo>
                    <a:pt x="46" y="69"/>
                    <a:pt x="47" y="67"/>
                    <a:pt x="49" y="64"/>
                  </a:cubicBezTo>
                  <a:cubicBezTo>
                    <a:pt x="55" y="59"/>
                    <a:pt x="57" y="52"/>
                    <a:pt x="57" y="43"/>
                  </a:cubicBezTo>
                  <a:cubicBezTo>
                    <a:pt x="57" y="36"/>
                    <a:pt x="53" y="32"/>
                    <a:pt x="45" y="30"/>
                  </a:cubicBezTo>
                  <a:cubicBezTo>
                    <a:pt x="43" y="29"/>
                    <a:pt x="42" y="29"/>
                    <a:pt x="40" y="29"/>
                  </a:cubicBezTo>
                  <a:cubicBezTo>
                    <a:pt x="39" y="29"/>
                    <a:pt x="37" y="29"/>
                    <a:pt x="35" y="30"/>
                  </a:cubicBezTo>
                  <a:cubicBezTo>
                    <a:pt x="27" y="32"/>
                    <a:pt x="23" y="36"/>
                    <a:pt x="23" y="43"/>
                  </a:cubicBezTo>
                  <a:cubicBezTo>
                    <a:pt x="23" y="52"/>
                    <a:pt x="25" y="59"/>
                    <a:pt x="31" y="65"/>
                  </a:cubicBezTo>
                  <a:cubicBezTo>
                    <a:pt x="33" y="67"/>
                    <a:pt x="34" y="70"/>
                    <a:pt x="33" y="72"/>
                  </a:cubicBezTo>
                  <a:cubicBezTo>
                    <a:pt x="33" y="75"/>
                    <a:pt x="31" y="77"/>
                    <a:pt x="28" y="79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4" y="80"/>
                    <a:pt x="23" y="81"/>
                    <a:pt x="21" y="81"/>
                  </a:cubicBezTo>
                  <a:cubicBezTo>
                    <a:pt x="15" y="84"/>
                    <a:pt x="11" y="87"/>
                    <a:pt x="8" y="90"/>
                  </a:cubicBezTo>
                  <a:cubicBezTo>
                    <a:pt x="6" y="91"/>
                    <a:pt x="6" y="93"/>
                    <a:pt x="6" y="94"/>
                  </a:cubicBezTo>
                  <a:cubicBezTo>
                    <a:pt x="6" y="95"/>
                    <a:pt x="8" y="96"/>
                    <a:pt x="10" y="97"/>
                  </a:cubicBezTo>
                  <a:cubicBezTo>
                    <a:pt x="12" y="98"/>
                    <a:pt x="14" y="99"/>
                    <a:pt x="16" y="99"/>
                  </a:cubicBezTo>
                  <a:cubicBezTo>
                    <a:pt x="23" y="101"/>
                    <a:pt x="31" y="101"/>
                    <a:pt x="40" y="102"/>
                  </a:cubicBezTo>
                  <a:cubicBezTo>
                    <a:pt x="46" y="102"/>
                    <a:pt x="50" y="101"/>
                    <a:pt x="54" y="101"/>
                  </a:cubicBezTo>
                  <a:cubicBezTo>
                    <a:pt x="56" y="101"/>
                    <a:pt x="57" y="102"/>
                    <a:pt x="58" y="104"/>
                  </a:cubicBezTo>
                  <a:cubicBezTo>
                    <a:pt x="58" y="105"/>
                    <a:pt x="57" y="107"/>
                    <a:pt x="55" y="107"/>
                  </a:cubicBezTo>
                  <a:cubicBezTo>
                    <a:pt x="51" y="107"/>
                    <a:pt x="46" y="107"/>
                    <a:pt x="40" y="1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17" name="Google Shape;668;p26">
              <a:extLst>
                <a:ext uri="{FF2B5EF4-FFF2-40B4-BE49-F238E27FC236}">
                  <a16:creationId xmlns:a16="http://schemas.microsoft.com/office/drawing/2014/main" id="{BC438ADB-4936-F50A-E032-CC6E74460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7425" y="2214857"/>
              <a:ext cx="2260600" cy="1133475"/>
            </a:xfrm>
            <a:custGeom>
              <a:avLst/>
              <a:gdLst>
                <a:gd name="T0" fmla="*/ 2147483646 w 565"/>
                <a:gd name="T1" fmla="*/ 2147483646 h 283"/>
                <a:gd name="T2" fmla="*/ 2147483646 w 565"/>
                <a:gd name="T3" fmla="*/ 2147483646 h 283"/>
                <a:gd name="T4" fmla="*/ 0 w 565"/>
                <a:gd name="T5" fmla="*/ 2147483646 h 283"/>
                <a:gd name="T6" fmla="*/ 2147483646 w 565"/>
                <a:gd name="T7" fmla="*/ 0 h 283"/>
                <a:gd name="T8" fmla="*/ 2147483646 w 565"/>
                <a:gd name="T9" fmla="*/ 2147483646 h 283"/>
                <a:gd name="T10" fmla="*/ 2147483646 w 565"/>
                <a:gd name="T11" fmla="*/ 2147483646 h 283"/>
                <a:gd name="T12" fmla="*/ 2147483646 w 565"/>
                <a:gd name="T13" fmla="*/ 2147483646 h 28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5" h="283" extrusionOk="0">
                  <a:moveTo>
                    <a:pt x="283" y="58"/>
                  </a:moveTo>
                  <a:cubicBezTo>
                    <a:pt x="158" y="58"/>
                    <a:pt x="57" y="159"/>
                    <a:pt x="57" y="283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7" y="0"/>
                    <a:pt x="283" y="0"/>
                  </a:cubicBezTo>
                  <a:cubicBezTo>
                    <a:pt x="438" y="0"/>
                    <a:pt x="565" y="127"/>
                    <a:pt x="565" y="283"/>
                  </a:cubicBezTo>
                  <a:cubicBezTo>
                    <a:pt x="508" y="283"/>
                    <a:pt x="508" y="283"/>
                    <a:pt x="508" y="283"/>
                  </a:cubicBezTo>
                  <a:cubicBezTo>
                    <a:pt x="508" y="159"/>
                    <a:pt x="407" y="58"/>
                    <a:pt x="283" y="5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18" name="Google Shape;668;p26">
              <a:extLst>
                <a:ext uri="{FF2B5EF4-FFF2-40B4-BE49-F238E27FC236}">
                  <a16:creationId xmlns:a16="http://schemas.microsoft.com/office/drawing/2014/main" id="{485406C6-47F6-0681-FA3A-7B699B8AB92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24394" y="3239107"/>
              <a:ext cx="2260600" cy="1133475"/>
            </a:xfrm>
            <a:custGeom>
              <a:avLst/>
              <a:gdLst>
                <a:gd name="T0" fmla="*/ 2147483646 w 565"/>
                <a:gd name="T1" fmla="*/ 2147483646 h 283"/>
                <a:gd name="T2" fmla="*/ 2147483646 w 565"/>
                <a:gd name="T3" fmla="*/ 2147483646 h 283"/>
                <a:gd name="T4" fmla="*/ 0 w 565"/>
                <a:gd name="T5" fmla="*/ 2147483646 h 283"/>
                <a:gd name="T6" fmla="*/ 2147483646 w 565"/>
                <a:gd name="T7" fmla="*/ 0 h 283"/>
                <a:gd name="T8" fmla="*/ 2147483646 w 565"/>
                <a:gd name="T9" fmla="*/ 2147483646 h 283"/>
                <a:gd name="T10" fmla="*/ 2147483646 w 565"/>
                <a:gd name="T11" fmla="*/ 2147483646 h 283"/>
                <a:gd name="T12" fmla="*/ 2147483646 w 565"/>
                <a:gd name="T13" fmla="*/ 2147483646 h 28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5" h="283" extrusionOk="0">
                  <a:moveTo>
                    <a:pt x="283" y="58"/>
                  </a:moveTo>
                  <a:cubicBezTo>
                    <a:pt x="158" y="58"/>
                    <a:pt x="57" y="159"/>
                    <a:pt x="57" y="283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7" y="0"/>
                    <a:pt x="283" y="0"/>
                  </a:cubicBezTo>
                  <a:cubicBezTo>
                    <a:pt x="438" y="0"/>
                    <a:pt x="565" y="127"/>
                    <a:pt x="565" y="283"/>
                  </a:cubicBezTo>
                  <a:cubicBezTo>
                    <a:pt x="508" y="283"/>
                    <a:pt x="508" y="283"/>
                    <a:pt x="508" y="283"/>
                  </a:cubicBezTo>
                  <a:cubicBezTo>
                    <a:pt x="508" y="159"/>
                    <a:pt x="407" y="58"/>
                    <a:pt x="283" y="5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19" name="Google Shape;668;p26">
              <a:extLst>
                <a:ext uri="{FF2B5EF4-FFF2-40B4-BE49-F238E27FC236}">
                  <a16:creationId xmlns:a16="http://schemas.microsoft.com/office/drawing/2014/main" id="{F237B84F-799C-A9A6-B879-03A1BDEC60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0645" y="2162839"/>
              <a:ext cx="2260600" cy="1133475"/>
            </a:xfrm>
            <a:custGeom>
              <a:avLst/>
              <a:gdLst>
                <a:gd name="T0" fmla="*/ 2147483646 w 565"/>
                <a:gd name="T1" fmla="*/ 2147483646 h 283"/>
                <a:gd name="T2" fmla="*/ 2147483646 w 565"/>
                <a:gd name="T3" fmla="*/ 2147483646 h 283"/>
                <a:gd name="T4" fmla="*/ 0 w 565"/>
                <a:gd name="T5" fmla="*/ 2147483646 h 283"/>
                <a:gd name="T6" fmla="*/ 2147483646 w 565"/>
                <a:gd name="T7" fmla="*/ 0 h 283"/>
                <a:gd name="T8" fmla="*/ 2147483646 w 565"/>
                <a:gd name="T9" fmla="*/ 2147483646 h 283"/>
                <a:gd name="T10" fmla="*/ 2147483646 w 565"/>
                <a:gd name="T11" fmla="*/ 2147483646 h 283"/>
                <a:gd name="T12" fmla="*/ 2147483646 w 565"/>
                <a:gd name="T13" fmla="*/ 2147483646 h 28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5" h="283" extrusionOk="0">
                  <a:moveTo>
                    <a:pt x="283" y="58"/>
                  </a:moveTo>
                  <a:cubicBezTo>
                    <a:pt x="158" y="58"/>
                    <a:pt x="57" y="159"/>
                    <a:pt x="57" y="283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7" y="0"/>
                    <a:pt x="283" y="0"/>
                  </a:cubicBezTo>
                  <a:cubicBezTo>
                    <a:pt x="438" y="0"/>
                    <a:pt x="565" y="127"/>
                    <a:pt x="565" y="283"/>
                  </a:cubicBezTo>
                  <a:cubicBezTo>
                    <a:pt x="508" y="283"/>
                    <a:pt x="508" y="283"/>
                    <a:pt x="508" y="283"/>
                  </a:cubicBezTo>
                  <a:cubicBezTo>
                    <a:pt x="508" y="159"/>
                    <a:pt x="407" y="58"/>
                    <a:pt x="283" y="5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20" name="Google Shape;673;p26">
              <a:extLst>
                <a:ext uri="{FF2B5EF4-FFF2-40B4-BE49-F238E27FC236}">
                  <a16:creationId xmlns:a16="http://schemas.microsoft.com/office/drawing/2014/main" id="{E24AC041-D244-EFEE-2FFC-EF1BAE38383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1873" y="3238844"/>
              <a:ext cx="2260600" cy="1128712"/>
            </a:xfrm>
            <a:custGeom>
              <a:avLst/>
              <a:gdLst>
                <a:gd name="T0" fmla="*/ 2147483646 w 565"/>
                <a:gd name="T1" fmla="*/ 2147483646 h 282"/>
                <a:gd name="T2" fmla="*/ 0 w 565"/>
                <a:gd name="T3" fmla="*/ 0 h 282"/>
                <a:gd name="T4" fmla="*/ 2147483646 w 565"/>
                <a:gd name="T5" fmla="*/ 0 h 282"/>
                <a:gd name="T6" fmla="*/ 2147483646 w 565"/>
                <a:gd name="T7" fmla="*/ 2147483646 h 282"/>
                <a:gd name="T8" fmla="*/ 2147483646 w 565"/>
                <a:gd name="T9" fmla="*/ 0 h 282"/>
                <a:gd name="T10" fmla="*/ 2147483646 w 565"/>
                <a:gd name="T11" fmla="*/ 0 h 282"/>
                <a:gd name="T12" fmla="*/ 2147483646 w 565"/>
                <a:gd name="T13" fmla="*/ 2147483646 h 2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5" h="282" extrusionOk="0">
                  <a:moveTo>
                    <a:pt x="283" y="282"/>
                  </a:moveTo>
                  <a:cubicBezTo>
                    <a:pt x="127" y="282"/>
                    <a:pt x="0" y="156"/>
                    <a:pt x="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124"/>
                    <a:pt x="158" y="225"/>
                    <a:pt x="283" y="225"/>
                  </a:cubicBezTo>
                  <a:cubicBezTo>
                    <a:pt x="407" y="225"/>
                    <a:pt x="508" y="124"/>
                    <a:pt x="508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65" y="156"/>
                    <a:pt x="438" y="282"/>
                    <a:pt x="283" y="282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lIns="91425" tIns="45700" rIns="91425" bIns="45700"/>
            <a:lstStyle/>
            <a:p>
              <a:endParaRPr lang="en-US" dirty="0"/>
            </a:p>
          </p:txBody>
        </p:sp>
        <p:sp>
          <p:nvSpPr>
            <p:cNvPr id="21" name="Google Shape;673;p26">
              <a:extLst>
                <a:ext uri="{FF2B5EF4-FFF2-40B4-BE49-F238E27FC236}">
                  <a16:creationId xmlns:a16="http://schemas.microsoft.com/office/drawing/2014/main" id="{4366333E-D14C-1BCA-106B-AA0476AB42C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963016" y="2214857"/>
              <a:ext cx="2260600" cy="1128712"/>
            </a:xfrm>
            <a:custGeom>
              <a:avLst/>
              <a:gdLst>
                <a:gd name="T0" fmla="*/ 2147483646 w 565"/>
                <a:gd name="T1" fmla="*/ 2147483646 h 282"/>
                <a:gd name="T2" fmla="*/ 0 w 565"/>
                <a:gd name="T3" fmla="*/ 0 h 282"/>
                <a:gd name="T4" fmla="*/ 2147483646 w 565"/>
                <a:gd name="T5" fmla="*/ 0 h 282"/>
                <a:gd name="T6" fmla="*/ 2147483646 w 565"/>
                <a:gd name="T7" fmla="*/ 2147483646 h 282"/>
                <a:gd name="T8" fmla="*/ 2147483646 w 565"/>
                <a:gd name="T9" fmla="*/ 0 h 282"/>
                <a:gd name="T10" fmla="*/ 2147483646 w 565"/>
                <a:gd name="T11" fmla="*/ 0 h 282"/>
                <a:gd name="T12" fmla="*/ 2147483646 w 565"/>
                <a:gd name="T13" fmla="*/ 2147483646 h 2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5" h="282" extrusionOk="0">
                  <a:moveTo>
                    <a:pt x="283" y="282"/>
                  </a:moveTo>
                  <a:cubicBezTo>
                    <a:pt x="127" y="282"/>
                    <a:pt x="0" y="156"/>
                    <a:pt x="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124"/>
                    <a:pt x="158" y="225"/>
                    <a:pt x="283" y="225"/>
                  </a:cubicBezTo>
                  <a:cubicBezTo>
                    <a:pt x="407" y="225"/>
                    <a:pt x="508" y="124"/>
                    <a:pt x="508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65" y="156"/>
                    <a:pt x="438" y="282"/>
                    <a:pt x="283" y="282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lIns="91425" tIns="45700" rIns="91425" bIns="45700"/>
            <a:lstStyle/>
            <a:p>
              <a:endParaRPr lang="en-US" dirty="0"/>
            </a:p>
          </p:txBody>
        </p:sp>
        <p:sp>
          <p:nvSpPr>
            <p:cNvPr id="22" name="Google Shape;673;p26">
              <a:extLst>
                <a:ext uri="{FF2B5EF4-FFF2-40B4-BE49-F238E27FC236}">
                  <a16:creationId xmlns:a16="http://schemas.microsoft.com/office/drawing/2014/main" id="{684F0833-5408-1F8B-87F6-1D0373CAA3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8653" y="3290862"/>
              <a:ext cx="2260600" cy="1128712"/>
            </a:xfrm>
            <a:custGeom>
              <a:avLst/>
              <a:gdLst>
                <a:gd name="T0" fmla="*/ 2147483646 w 565"/>
                <a:gd name="T1" fmla="*/ 2147483646 h 282"/>
                <a:gd name="T2" fmla="*/ 0 w 565"/>
                <a:gd name="T3" fmla="*/ 0 h 282"/>
                <a:gd name="T4" fmla="*/ 2147483646 w 565"/>
                <a:gd name="T5" fmla="*/ 0 h 282"/>
                <a:gd name="T6" fmla="*/ 2147483646 w 565"/>
                <a:gd name="T7" fmla="*/ 2147483646 h 282"/>
                <a:gd name="T8" fmla="*/ 2147483646 w 565"/>
                <a:gd name="T9" fmla="*/ 0 h 282"/>
                <a:gd name="T10" fmla="*/ 2147483646 w 565"/>
                <a:gd name="T11" fmla="*/ 0 h 282"/>
                <a:gd name="T12" fmla="*/ 2147483646 w 565"/>
                <a:gd name="T13" fmla="*/ 2147483646 h 2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5" h="282" extrusionOk="0">
                  <a:moveTo>
                    <a:pt x="283" y="282"/>
                  </a:moveTo>
                  <a:cubicBezTo>
                    <a:pt x="127" y="282"/>
                    <a:pt x="0" y="156"/>
                    <a:pt x="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124"/>
                    <a:pt x="158" y="225"/>
                    <a:pt x="283" y="225"/>
                  </a:cubicBezTo>
                  <a:cubicBezTo>
                    <a:pt x="407" y="225"/>
                    <a:pt x="508" y="124"/>
                    <a:pt x="508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65" y="156"/>
                    <a:pt x="438" y="282"/>
                    <a:pt x="283" y="28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lIns="91425" tIns="45700" rIns="91425" bIns="45700"/>
            <a:lstStyle/>
            <a:p>
              <a:endParaRPr lang="en-US" dirty="0"/>
            </a:p>
          </p:txBody>
        </p:sp>
        <p:sp>
          <p:nvSpPr>
            <p:cNvPr id="23" name="Google Shape;673;p26">
              <a:extLst>
                <a:ext uri="{FF2B5EF4-FFF2-40B4-BE49-F238E27FC236}">
                  <a16:creationId xmlns:a16="http://schemas.microsoft.com/office/drawing/2014/main" id="{8C3D9E0C-5195-AFA3-26BB-E7305C5E1E5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32593" y="2167865"/>
              <a:ext cx="2260600" cy="1128712"/>
            </a:xfrm>
            <a:custGeom>
              <a:avLst/>
              <a:gdLst>
                <a:gd name="T0" fmla="*/ 2147483646 w 565"/>
                <a:gd name="T1" fmla="*/ 2147483646 h 282"/>
                <a:gd name="T2" fmla="*/ 0 w 565"/>
                <a:gd name="T3" fmla="*/ 0 h 282"/>
                <a:gd name="T4" fmla="*/ 2147483646 w 565"/>
                <a:gd name="T5" fmla="*/ 0 h 282"/>
                <a:gd name="T6" fmla="*/ 2147483646 w 565"/>
                <a:gd name="T7" fmla="*/ 2147483646 h 282"/>
                <a:gd name="T8" fmla="*/ 2147483646 w 565"/>
                <a:gd name="T9" fmla="*/ 0 h 282"/>
                <a:gd name="T10" fmla="*/ 2147483646 w 565"/>
                <a:gd name="T11" fmla="*/ 0 h 282"/>
                <a:gd name="T12" fmla="*/ 2147483646 w 565"/>
                <a:gd name="T13" fmla="*/ 2147483646 h 2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5" h="282" extrusionOk="0">
                  <a:moveTo>
                    <a:pt x="283" y="282"/>
                  </a:moveTo>
                  <a:cubicBezTo>
                    <a:pt x="127" y="282"/>
                    <a:pt x="0" y="156"/>
                    <a:pt x="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124"/>
                    <a:pt x="158" y="225"/>
                    <a:pt x="283" y="225"/>
                  </a:cubicBezTo>
                  <a:cubicBezTo>
                    <a:pt x="407" y="225"/>
                    <a:pt x="508" y="124"/>
                    <a:pt x="508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65" y="156"/>
                    <a:pt x="438" y="282"/>
                    <a:pt x="283" y="282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lIns="91425" tIns="45700" rIns="91425" bIns="45700"/>
            <a:lstStyle/>
            <a:p>
              <a:endParaRPr lang="en-US" dirty="0"/>
            </a:p>
          </p:txBody>
        </p:sp>
      </p:grpSp>
      <p:sp>
        <p:nvSpPr>
          <p:cNvPr id="26" name="Título 1">
            <a:extLst>
              <a:ext uri="{FF2B5EF4-FFF2-40B4-BE49-F238E27FC236}">
                <a16:creationId xmlns:a16="http://schemas.microsoft.com/office/drawing/2014/main" id="{2DD7A5F6-7FB4-773C-45E1-5F2A17E505D4}"/>
              </a:ext>
            </a:extLst>
          </p:cNvPr>
          <p:cNvSpPr txBox="1">
            <a:spLocks/>
          </p:cNvSpPr>
          <p:nvPr/>
        </p:nvSpPr>
        <p:spPr>
          <a:xfrm>
            <a:off x="-835396" y="1250"/>
            <a:ext cx="10515600" cy="81059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s-ES" sz="3600" dirty="0"/>
              <a:t>IV. Estrategia, productos y resultados</a:t>
            </a:r>
            <a:endParaRPr lang="es-MX" sz="3600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D240D11F-9410-416F-4FAA-C74E0862CA9D}"/>
              </a:ext>
            </a:extLst>
          </p:cNvPr>
          <p:cNvSpPr txBox="1"/>
          <p:nvPr/>
        </p:nvSpPr>
        <p:spPr>
          <a:xfrm>
            <a:off x="6535161" y="4939734"/>
            <a:ext cx="37571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Promover mecanismos de coordinación y alianzas estratégicas para la replicabilidad, escalabilidad y transferencia de conocimientos y resultados al sector público, social y privado.</a:t>
            </a:r>
            <a:endParaRPr lang="es-MX" sz="1600" b="1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934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ángulo 61">
            <a:extLst>
              <a:ext uri="{FF2B5EF4-FFF2-40B4-BE49-F238E27FC236}">
                <a16:creationId xmlns:a16="http://schemas.microsoft.com/office/drawing/2014/main" id="{2655DCF2-1CBB-41AD-9A8B-630F3DA3D94E}"/>
              </a:ext>
            </a:extLst>
          </p:cNvPr>
          <p:cNvSpPr/>
          <p:nvPr/>
        </p:nvSpPr>
        <p:spPr>
          <a:xfrm>
            <a:off x="146497" y="3453588"/>
            <a:ext cx="14748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s-ES" sz="2000" b="1" dirty="0">
                <a:latin typeface="+mj-lt"/>
                <a:ea typeface="Arial" panose="020B0604020202020204" pitchFamily="34" charset="0"/>
              </a:rPr>
              <a:t>Productos</a:t>
            </a:r>
            <a:endParaRPr lang="es-MX" b="1" dirty="0">
              <a:effectLst/>
              <a:latin typeface="+mj-lt"/>
              <a:ea typeface="Arial" panose="020B0604020202020204" pitchFamily="34" charset="0"/>
            </a:endParaRPr>
          </a:p>
        </p:txBody>
      </p:sp>
      <p:sp>
        <p:nvSpPr>
          <p:cNvPr id="63" name="Rectángulo: esquinas redondeadas 62">
            <a:extLst>
              <a:ext uri="{FF2B5EF4-FFF2-40B4-BE49-F238E27FC236}">
                <a16:creationId xmlns:a16="http://schemas.microsoft.com/office/drawing/2014/main" id="{B7A8EDBB-635E-4B28-BB94-CE7B1372DE48}"/>
              </a:ext>
            </a:extLst>
          </p:cNvPr>
          <p:cNvSpPr/>
          <p:nvPr/>
        </p:nvSpPr>
        <p:spPr>
          <a:xfrm>
            <a:off x="186400" y="1222073"/>
            <a:ext cx="5615764" cy="5541592"/>
          </a:xfrm>
          <a:prstGeom prst="roundRect">
            <a:avLst/>
          </a:prstGeom>
          <a:noFill/>
          <a:ln w="38100" cap="rnd">
            <a:solidFill>
              <a:schemeClr val="bg1">
                <a:lumMod val="75000"/>
                <a:alpha val="99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atin typeface="+mj-lt"/>
            </a:endParaRPr>
          </a:p>
        </p:txBody>
      </p:sp>
      <p:pic>
        <p:nvPicPr>
          <p:cNvPr id="17" name="Picture 2" descr="La Familia, Iconos De Equipo, Fondo De Escritorio imagen png - imagen  transparente descarga gratuita">
            <a:extLst>
              <a:ext uri="{FF2B5EF4-FFF2-40B4-BE49-F238E27FC236}">
                <a16:creationId xmlns:a16="http://schemas.microsoft.com/office/drawing/2014/main" id="{F41E0403-1DA2-403C-A31D-1A58CA427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62" b="95769" l="10000" r="90000">
                        <a14:foregroundMark x1="55778" y1="29615" x2="55778" y2="29615"/>
                        <a14:foregroundMark x1="64222" y1="25577" x2="64222" y2="25577"/>
                        <a14:foregroundMark x1="65444" y1="44423" x2="65444" y2="44423"/>
                        <a14:foregroundMark x1="48444" y1="57500" x2="48444" y2="57500"/>
                        <a14:foregroundMark x1="48556" y1="66923" x2="48556" y2="66923"/>
                        <a14:foregroundMark x1="73111" y1="55962" x2="73111" y2="55962"/>
                        <a14:foregroundMark x1="73556" y1="68846" x2="73556" y2="688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0059" y="1612651"/>
            <a:ext cx="1417819" cy="81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îśļïḑê">
            <a:extLst>
              <a:ext uri="{FF2B5EF4-FFF2-40B4-BE49-F238E27FC236}">
                <a16:creationId xmlns:a16="http://schemas.microsoft.com/office/drawing/2014/main" id="{2C6BB732-9168-443D-8352-AC2C8643470A}"/>
              </a:ext>
            </a:extLst>
          </p:cNvPr>
          <p:cNvSpPr/>
          <p:nvPr/>
        </p:nvSpPr>
        <p:spPr bwMode="auto">
          <a:xfrm>
            <a:off x="1711231" y="1353197"/>
            <a:ext cx="3565702" cy="2352125"/>
          </a:xfrm>
          <a:prstGeom prst="roundRect">
            <a:avLst/>
          </a:prstGeom>
          <a:solidFill>
            <a:srgbClr val="20386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US" dirty="0">
              <a:latin typeface="+mj-lt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809437" y="1377985"/>
            <a:ext cx="338265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tabLst>
                <a:tab pos="450215" algn="l"/>
              </a:tabLst>
            </a:pPr>
            <a:r>
              <a:rPr lang="es-MX" sz="16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Fundaciones del sector privado y organizaciones sociales incrementan sus capacidades institucionales para el diseño, implementación y evaluación de proyectos con una orientación al impacto social, igualdad de género, sostenibilidad y resiliencia.</a:t>
            </a:r>
          </a:p>
        </p:txBody>
      </p:sp>
      <p:sp>
        <p:nvSpPr>
          <p:cNvPr id="15" name="ïṥľïdé">
            <a:extLst>
              <a:ext uri="{FF2B5EF4-FFF2-40B4-BE49-F238E27FC236}">
                <a16:creationId xmlns:a16="http://schemas.microsoft.com/office/drawing/2014/main" id="{313FAC74-0F86-4612-9A28-694D0E50AB07}"/>
              </a:ext>
            </a:extLst>
          </p:cNvPr>
          <p:cNvSpPr txBox="1"/>
          <p:nvPr/>
        </p:nvSpPr>
        <p:spPr>
          <a:xfrm>
            <a:off x="744822" y="1301132"/>
            <a:ext cx="590269" cy="687167"/>
          </a:xfrm>
          <a:prstGeom prst="rect">
            <a:avLst/>
          </a:prstGeom>
          <a:noFill/>
          <a:ln w="117475">
            <a:noFill/>
          </a:ln>
        </p:spPr>
        <p:txBody>
          <a:bodyPr wrap="square" lIns="91440" tIns="45720" rIns="91440" bIns="45720" rtlCol="0">
            <a:prstTxWarp prst="textPlain">
              <a:avLst/>
            </a:prstTxWarp>
            <a:normAutofit/>
          </a:bodyPr>
          <a:lstStyle/>
          <a:p>
            <a:r>
              <a:rPr lang="en-US" altLang="zh-CN" spc="100" dirty="0">
                <a:solidFill>
                  <a:schemeClr val="bg1"/>
                </a:solidFill>
                <a:latin typeface="+mj-lt"/>
              </a:rPr>
              <a:t>01</a:t>
            </a:r>
            <a:endParaRPr lang="zh-CN" altLang="en-US" spc="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A4C28AB4-6EF6-48A0-8B63-5B8D63FFCBA6}"/>
              </a:ext>
            </a:extLst>
          </p:cNvPr>
          <p:cNvSpPr txBox="1"/>
          <p:nvPr/>
        </p:nvSpPr>
        <p:spPr>
          <a:xfrm>
            <a:off x="341725" y="3913642"/>
            <a:ext cx="528757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300"/>
              </a:spcAft>
              <a:tabLst>
                <a:tab pos="450215" algn="l"/>
              </a:tabLst>
            </a:pPr>
            <a:r>
              <a:rPr lang="es-MX" b="1" dirty="0">
                <a:latin typeface="+mj-lt"/>
                <a:ea typeface="Calibri" panose="020F0502020204030204" pitchFamily="34" charset="0"/>
              </a:rPr>
              <a:t>1.1</a:t>
            </a:r>
            <a:r>
              <a:rPr lang="es-MX" sz="1600" dirty="0">
                <a:latin typeface="+mj-lt"/>
                <a:ea typeface="Calibri" panose="020F0502020204030204" pitchFamily="34" charset="0"/>
              </a:rPr>
              <a:t> Herramienta de Diagnósticos de capacidades validada y piloteada. </a:t>
            </a:r>
            <a:endParaRPr lang="es-MX" sz="2000" dirty="0">
              <a:effectLst/>
              <a:latin typeface="+mj-lt"/>
              <a:ea typeface="Arial" panose="020B0604020202020204" pitchFamily="34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A65EE5CC-13DA-4B78-89DD-06F54D0B7A64}"/>
              </a:ext>
            </a:extLst>
          </p:cNvPr>
          <p:cNvSpPr txBox="1"/>
          <p:nvPr/>
        </p:nvSpPr>
        <p:spPr>
          <a:xfrm>
            <a:off x="341725" y="4643319"/>
            <a:ext cx="523991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b="1" dirty="0">
                <a:latin typeface="+mj-lt"/>
                <a:ea typeface="Calibri" panose="020F0502020204030204" pitchFamily="34" charset="0"/>
              </a:rPr>
              <a:t>1.2</a:t>
            </a:r>
            <a:r>
              <a:rPr lang="es-MX" sz="1600" dirty="0">
                <a:latin typeface="+mj-lt"/>
                <a:ea typeface="Calibri" panose="020F0502020204030204" pitchFamily="34" charset="0"/>
              </a:rPr>
              <a:t> Documento del programa de fortalecimiento de capacidades institucionales (modular).</a:t>
            </a:r>
            <a:endParaRPr lang="es-MX" sz="1600" dirty="0">
              <a:latin typeface="+mj-lt"/>
            </a:endParaRPr>
          </a:p>
        </p:txBody>
      </p:sp>
      <p:grpSp>
        <p:nvGrpSpPr>
          <p:cNvPr id="64" name="Grupo 63">
            <a:extLst>
              <a:ext uri="{FF2B5EF4-FFF2-40B4-BE49-F238E27FC236}">
                <a16:creationId xmlns:a16="http://schemas.microsoft.com/office/drawing/2014/main" id="{9A826BBE-0E17-436E-B690-4B4C79F19B21}"/>
              </a:ext>
            </a:extLst>
          </p:cNvPr>
          <p:cNvGrpSpPr/>
          <p:nvPr/>
        </p:nvGrpSpPr>
        <p:grpSpPr>
          <a:xfrm>
            <a:off x="281827" y="1398899"/>
            <a:ext cx="1369505" cy="1347712"/>
            <a:chOff x="479058" y="2409445"/>
            <a:chExt cx="1646197" cy="1620000"/>
          </a:xfrm>
        </p:grpSpPr>
        <p:sp>
          <p:nvSpPr>
            <p:cNvPr id="65" name="Elipse 64">
              <a:extLst>
                <a:ext uri="{FF2B5EF4-FFF2-40B4-BE49-F238E27FC236}">
                  <a16:creationId xmlns:a16="http://schemas.microsoft.com/office/drawing/2014/main" id="{C2943A44-743D-4F98-83FE-490A36DFE40C}"/>
                </a:ext>
              </a:extLst>
            </p:cNvPr>
            <p:cNvSpPr/>
            <p:nvPr/>
          </p:nvSpPr>
          <p:spPr>
            <a:xfrm flipV="1">
              <a:off x="541255" y="2445445"/>
              <a:ext cx="1548000" cy="1548000"/>
            </a:xfrm>
            <a:prstGeom prst="ellipse">
              <a:avLst/>
            </a:prstGeom>
            <a:noFill/>
            <a:ln w="285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latin typeface="+mj-lt"/>
              </a:endParaRPr>
            </a:p>
          </p:txBody>
        </p:sp>
        <p:sp>
          <p:nvSpPr>
            <p:cNvPr id="66" name="Arco de bloque 65">
              <a:extLst>
                <a:ext uri="{FF2B5EF4-FFF2-40B4-BE49-F238E27FC236}">
                  <a16:creationId xmlns:a16="http://schemas.microsoft.com/office/drawing/2014/main" id="{B70ABF20-5C51-45B8-B88E-921A38C84E62}"/>
                </a:ext>
              </a:extLst>
            </p:cNvPr>
            <p:cNvSpPr/>
            <p:nvPr/>
          </p:nvSpPr>
          <p:spPr>
            <a:xfrm flipV="1">
              <a:off x="505255" y="2409445"/>
              <a:ext cx="1620000" cy="1620000"/>
            </a:xfrm>
            <a:prstGeom prst="blockArc">
              <a:avLst>
                <a:gd name="adj1" fmla="val 10800000"/>
                <a:gd name="adj2" fmla="val 21414381"/>
                <a:gd name="adj3" fmla="val 20118"/>
              </a:avLst>
            </a:prstGeom>
            <a:solidFill>
              <a:srgbClr val="868887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67" name="Elipse 66">
              <a:extLst>
                <a:ext uri="{FF2B5EF4-FFF2-40B4-BE49-F238E27FC236}">
                  <a16:creationId xmlns:a16="http://schemas.microsoft.com/office/drawing/2014/main" id="{620D98F3-F3B5-4DE6-88A2-C9B523F5A7EB}"/>
                </a:ext>
              </a:extLst>
            </p:cNvPr>
            <p:cNvSpPr/>
            <p:nvPr/>
          </p:nvSpPr>
          <p:spPr>
            <a:xfrm>
              <a:off x="685255" y="2589445"/>
              <a:ext cx="1260000" cy="12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latin typeface="+mj-lt"/>
              </a:endParaRPr>
            </a:p>
          </p:txBody>
        </p:sp>
        <p:sp>
          <p:nvSpPr>
            <p:cNvPr id="68" name="Elipse 67">
              <a:extLst>
                <a:ext uri="{FF2B5EF4-FFF2-40B4-BE49-F238E27FC236}">
                  <a16:creationId xmlns:a16="http://schemas.microsoft.com/office/drawing/2014/main" id="{B5D2F1AD-8F70-4D26-BB5A-E58A8936EA6D}"/>
                </a:ext>
              </a:extLst>
            </p:cNvPr>
            <p:cNvSpPr/>
            <p:nvPr/>
          </p:nvSpPr>
          <p:spPr>
            <a:xfrm>
              <a:off x="740489" y="2644679"/>
              <a:ext cx="1149532" cy="1149532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latin typeface="+mj-lt"/>
              </a:endParaRPr>
            </a:p>
          </p:txBody>
        </p:sp>
        <p:sp>
          <p:nvSpPr>
            <p:cNvPr id="69" name="Elipse 68">
              <a:extLst>
                <a:ext uri="{FF2B5EF4-FFF2-40B4-BE49-F238E27FC236}">
                  <a16:creationId xmlns:a16="http://schemas.microsoft.com/office/drawing/2014/main" id="{0D7642F0-A0D2-4D9A-955E-47B91D94793A}"/>
                </a:ext>
              </a:extLst>
            </p:cNvPr>
            <p:cNvSpPr/>
            <p:nvPr/>
          </p:nvSpPr>
          <p:spPr>
            <a:xfrm>
              <a:off x="479058" y="3075445"/>
              <a:ext cx="144000" cy="144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latin typeface="+mj-lt"/>
              </a:endParaRP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97E459A7-0DB1-4CEC-9CD1-3F58CD1EB771}"/>
              </a:ext>
            </a:extLst>
          </p:cNvPr>
          <p:cNvGrpSpPr/>
          <p:nvPr/>
        </p:nvGrpSpPr>
        <p:grpSpPr>
          <a:xfrm>
            <a:off x="6023485" y="1214856"/>
            <a:ext cx="5982116" cy="5541592"/>
            <a:chOff x="6105935" y="1315511"/>
            <a:chExt cx="5982116" cy="5541592"/>
          </a:xfrm>
        </p:grpSpPr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54325F33-0263-40D8-9242-1BAEEBD93004}"/>
                </a:ext>
              </a:extLst>
            </p:cNvPr>
            <p:cNvGrpSpPr/>
            <p:nvPr/>
          </p:nvGrpSpPr>
          <p:grpSpPr>
            <a:xfrm>
              <a:off x="6105935" y="1315511"/>
              <a:ext cx="5982116" cy="5541592"/>
              <a:chOff x="6105935" y="1315511"/>
              <a:chExt cx="5982116" cy="5541592"/>
            </a:xfrm>
          </p:grpSpPr>
          <p:sp>
            <p:nvSpPr>
              <p:cNvPr id="41" name="îśļïḑê">
                <a:extLst>
                  <a:ext uri="{FF2B5EF4-FFF2-40B4-BE49-F238E27FC236}">
                    <a16:creationId xmlns:a16="http://schemas.microsoft.com/office/drawing/2014/main" id="{C562056E-245C-4263-B8F0-DF0E9B6B6A1D}"/>
                  </a:ext>
                </a:extLst>
              </p:cNvPr>
              <p:cNvSpPr/>
              <p:nvPr/>
            </p:nvSpPr>
            <p:spPr bwMode="auto">
              <a:xfrm>
                <a:off x="7744913" y="1402258"/>
                <a:ext cx="3784715" cy="2151985"/>
              </a:xfrm>
              <a:prstGeom prst="roundRect">
                <a:avLst/>
              </a:prstGeom>
              <a:solidFill>
                <a:srgbClr val="0AB0C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just"/>
                <a:endParaRPr lang="en-US" dirty="0">
                  <a:latin typeface="+mj-lt"/>
                </a:endParaRPr>
              </a:p>
            </p:txBody>
          </p:sp>
          <p:sp>
            <p:nvSpPr>
              <p:cNvPr id="42" name="Rectángulo 41">
                <a:extLst>
                  <a:ext uri="{FF2B5EF4-FFF2-40B4-BE49-F238E27FC236}">
                    <a16:creationId xmlns:a16="http://schemas.microsoft.com/office/drawing/2014/main" id="{CC8028F4-C209-41EB-9DDA-7E25919098A7}"/>
                  </a:ext>
                </a:extLst>
              </p:cNvPr>
              <p:cNvSpPr/>
              <p:nvPr/>
            </p:nvSpPr>
            <p:spPr>
              <a:xfrm>
                <a:off x="7846801" y="1498465"/>
                <a:ext cx="3559323" cy="18158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300"/>
                  </a:spcAft>
                  <a:tabLst>
                    <a:tab pos="450215" algn="l"/>
                  </a:tabLst>
                </a:pPr>
                <a:r>
                  <a:rPr lang="es-MX" sz="1600" b="1" dirty="0">
                    <a:solidFill>
                      <a:schemeClr val="bg1"/>
                    </a:solidFill>
                    <a:effectLst/>
                    <a:latin typeface="+mj-lt"/>
                    <a:ea typeface="Calibri" panose="020F0502020204030204" pitchFamily="34" charset="0"/>
                  </a:rPr>
                  <a:t>Organizaciones aliadas, se integran a una comunidad de práctica y aprendizaje, y gestionan adecuadamente conocimientos e innovaciones en torno a los retos de desarrollo sostenible, resiliente y con igualdad de género.</a:t>
                </a:r>
              </a:p>
            </p:txBody>
          </p:sp>
          <p:sp>
            <p:nvSpPr>
              <p:cNvPr id="43" name="ïṥľïdé">
                <a:extLst>
                  <a:ext uri="{FF2B5EF4-FFF2-40B4-BE49-F238E27FC236}">
                    <a16:creationId xmlns:a16="http://schemas.microsoft.com/office/drawing/2014/main" id="{59E355B3-0F9F-43E7-895F-C856F52080ED}"/>
                  </a:ext>
                </a:extLst>
              </p:cNvPr>
              <p:cNvSpPr txBox="1"/>
              <p:nvPr/>
            </p:nvSpPr>
            <p:spPr>
              <a:xfrm>
                <a:off x="6664372" y="1484503"/>
                <a:ext cx="590269" cy="687167"/>
              </a:xfrm>
              <a:prstGeom prst="rect">
                <a:avLst/>
              </a:prstGeom>
              <a:noFill/>
              <a:ln w="117475">
                <a:noFill/>
              </a:ln>
            </p:spPr>
            <p:txBody>
              <a:bodyPr wrap="square" lIns="91440" tIns="45720" rIns="91440" bIns="45720" rtlCol="0">
                <a:prstTxWarp prst="textPlain">
                  <a:avLst/>
                </a:prstTxWarp>
                <a:normAutofit/>
              </a:bodyPr>
              <a:lstStyle/>
              <a:p>
                <a:pPr algn="just"/>
                <a:r>
                  <a:rPr lang="en-US" altLang="zh-CN" spc="100" dirty="0">
                    <a:solidFill>
                      <a:schemeClr val="bg1"/>
                    </a:solidFill>
                    <a:latin typeface="+mj-lt"/>
                  </a:rPr>
                  <a:t>01</a:t>
                </a:r>
                <a:endParaRPr lang="zh-CN" altLang="en-US" spc="100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55" name="CuadroTexto 54">
                <a:extLst>
                  <a:ext uri="{FF2B5EF4-FFF2-40B4-BE49-F238E27FC236}">
                    <a16:creationId xmlns:a16="http://schemas.microsoft.com/office/drawing/2014/main" id="{C1E126EC-DA92-4500-8331-E4D3F0DD7F99}"/>
                  </a:ext>
                </a:extLst>
              </p:cNvPr>
              <p:cNvSpPr txBox="1"/>
              <p:nvPr/>
            </p:nvSpPr>
            <p:spPr>
              <a:xfrm>
                <a:off x="6319847" y="3805977"/>
                <a:ext cx="5505132" cy="6155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300"/>
                  </a:spcAft>
                  <a:tabLst>
                    <a:tab pos="450215" algn="l"/>
                  </a:tabLst>
                </a:pPr>
                <a:r>
                  <a:rPr lang="es-MX" b="1" dirty="0">
                    <a:latin typeface="+mj-lt"/>
                    <a:ea typeface="Calibri" panose="020F0502020204030204" pitchFamily="34" charset="0"/>
                  </a:rPr>
                  <a:t>2.1</a:t>
                </a:r>
                <a:r>
                  <a:rPr lang="es-MX" sz="1600" b="1" dirty="0">
                    <a:latin typeface="+mj-lt"/>
                    <a:ea typeface="Calibri" panose="020F0502020204030204" pitchFamily="34" charset="0"/>
                  </a:rPr>
                  <a:t> </a:t>
                </a:r>
                <a:r>
                  <a:rPr lang="es-MX" sz="1600" dirty="0">
                    <a:latin typeface="+mj-lt"/>
                    <a:ea typeface="Calibri" panose="020F0502020204030204" pitchFamily="34" charset="0"/>
                  </a:rPr>
                  <a:t>Documento de diseño, operación y seguimiento de la comunidad de práctica y aprendizaje.  </a:t>
                </a:r>
                <a:endParaRPr lang="es-MX" sz="1600" dirty="0">
                  <a:effectLst/>
                  <a:latin typeface="+mj-lt"/>
                  <a:ea typeface="Calibri" panose="020F0502020204030204" pitchFamily="34" charset="0"/>
                </a:endParaRPr>
              </a:p>
            </p:txBody>
          </p:sp>
          <p:sp>
            <p:nvSpPr>
              <p:cNvPr id="61" name="CuadroTexto 60">
                <a:extLst>
                  <a:ext uri="{FF2B5EF4-FFF2-40B4-BE49-F238E27FC236}">
                    <a16:creationId xmlns:a16="http://schemas.microsoft.com/office/drawing/2014/main" id="{63E5C731-7B69-4F80-B13D-800EC2844DCE}"/>
                  </a:ext>
                </a:extLst>
              </p:cNvPr>
              <p:cNvSpPr txBox="1"/>
              <p:nvPr/>
            </p:nvSpPr>
            <p:spPr>
              <a:xfrm>
                <a:off x="6319847" y="4406367"/>
                <a:ext cx="5380937" cy="6155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s-ES_tradnl" b="1" dirty="0">
                    <a:latin typeface="+mj-lt"/>
                  </a:rPr>
                  <a:t>2.2</a:t>
                </a:r>
                <a:r>
                  <a:rPr lang="es-ES_tradnl" sz="1600" dirty="0">
                    <a:latin typeface="+mj-lt"/>
                  </a:rPr>
                  <a:t> Repositorio de buenas prácticas y materiales de comunicación generados para su difusión. </a:t>
                </a:r>
                <a:endParaRPr lang="es-MX" sz="1600" dirty="0">
                  <a:latin typeface="+mj-lt"/>
                </a:endParaRPr>
              </a:p>
            </p:txBody>
          </p:sp>
          <p:grpSp>
            <p:nvGrpSpPr>
              <p:cNvPr id="78" name="Grupo 77">
                <a:extLst>
                  <a:ext uri="{FF2B5EF4-FFF2-40B4-BE49-F238E27FC236}">
                    <a16:creationId xmlns:a16="http://schemas.microsoft.com/office/drawing/2014/main" id="{E11A2FB4-C19C-40E1-BC28-DDEB6683AD94}"/>
                  </a:ext>
                </a:extLst>
              </p:cNvPr>
              <p:cNvGrpSpPr/>
              <p:nvPr/>
            </p:nvGrpSpPr>
            <p:grpSpPr>
              <a:xfrm>
                <a:off x="6187355" y="1400046"/>
                <a:ext cx="1369505" cy="1347712"/>
                <a:chOff x="479058" y="2409445"/>
                <a:chExt cx="1646197" cy="1620000"/>
              </a:xfrm>
            </p:grpSpPr>
            <p:sp>
              <p:nvSpPr>
                <p:cNvPr id="79" name="Elipse 78">
                  <a:extLst>
                    <a:ext uri="{FF2B5EF4-FFF2-40B4-BE49-F238E27FC236}">
                      <a16:creationId xmlns:a16="http://schemas.microsoft.com/office/drawing/2014/main" id="{27C16FD3-8EF6-4134-81AF-657E2260BC77}"/>
                    </a:ext>
                  </a:extLst>
                </p:cNvPr>
                <p:cNvSpPr/>
                <p:nvPr/>
              </p:nvSpPr>
              <p:spPr>
                <a:xfrm flipV="1">
                  <a:off x="541255" y="2445445"/>
                  <a:ext cx="1548000" cy="1548000"/>
                </a:xfrm>
                <a:prstGeom prst="ellipse">
                  <a:avLst/>
                </a:prstGeom>
                <a:no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  <a:prstDash val="sysDot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/>
                  <a:endParaRPr lang="es-MX">
                    <a:latin typeface="+mj-lt"/>
                  </a:endParaRPr>
                </a:p>
              </p:txBody>
            </p:sp>
            <p:sp>
              <p:nvSpPr>
                <p:cNvPr id="80" name="Arco de bloque 79">
                  <a:extLst>
                    <a:ext uri="{FF2B5EF4-FFF2-40B4-BE49-F238E27FC236}">
                      <a16:creationId xmlns:a16="http://schemas.microsoft.com/office/drawing/2014/main" id="{718324C3-84BA-4154-B1F2-5DCEF4640191}"/>
                    </a:ext>
                  </a:extLst>
                </p:cNvPr>
                <p:cNvSpPr/>
                <p:nvPr/>
              </p:nvSpPr>
              <p:spPr>
                <a:xfrm flipV="1">
                  <a:off x="505255" y="2409445"/>
                  <a:ext cx="1620000" cy="1620000"/>
                </a:xfrm>
                <a:prstGeom prst="blockArc">
                  <a:avLst>
                    <a:gd name="adj1" fmla="val 10800000"/>
                    <a:gd name="adj2" fmla="val 21414381"/>
                    <a:gd name="adj3" fmla="val 20118"/>
                  </a:avLst>
                </a:prstGeom>
                <a:solidFill>
                  <a:srgbClr val="868887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/>
                  <a:endParaRPr lang="es-MX" dirty="0">
                    <a:solidFill>
                      <a:schemeClr val="tx1"/>
                    </a:solidFill>
                    <a:latin typeface="+mj-lt"/>
                  </a:endParaRPr>
                </a:p>
              </p:txBody>
            </p:sp>
            <p:sp>
              <p:nvSpPr>
                <p:cNvPr id="81" name="Elipse 80">
                  <a:extLst>
                    <a:ext uri="{FF2B5EF4-FFF2-40B4-BE49-F238E27FC236}">
                      <a16:creationId xmlns:a16="http://schemas.microsoft.com/office/drawing/2014/main" id="{0F2C4399-D6FA-4BD2-8305-76772E35921B}"/>
                    </a:ext>
                  </a:extLst>
                </p:cNvPr>
                <p:cNvSpPr/>
                <p:nvPr/>
              </p:nvSpPr>
              <p:spPr>
                <a:xfrm>
                  <a:off x="685256" y="2589445"/>
                  <a:ext cx="1260000" cy="125999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/>
                  <a:endParaRPr lang="es-MX" dirty="0">
                    <a:latin typeface="+mj-lt"/>
                  </a:endParaRPr>
                </a:p>
              </p:txBody>
            </p:sp>
            <p:sp>
              <p:nvSpPr>
                <p:cNvPr id="82" name="Elipse 81">
                  <a:extLst>
                    <a:ext uri="{FF2B5EF4-FFF2-40B4-BE49-F238E27FC236}">
                      <a16:creationId xmlns:a16="http://schemas.microsoft.com/office/drawing/2014/main" id="{227EFDF9-657F-4EA7-9133-B662778D066E}"/>
                    </a:ext>
                  </a:extLst>
                </p:cNvPr>
                <p:cNvSpPr/>
                <p:nvPr/>
              </p:nvSpPr>
              <p:spPr>
                <a:xfrm>
                  <a:off x="740489" y="2644679"/>
                  <a:ext cx="1149532" cy="1149532"/>
                </a:xfrm>
                <a:prstGeom prst="ellipse">
                  <a:avLst/>
                </a:prstGeom>
                <a:solidFill>
                  <a:srgbClr val="0AB0C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/>
                  <a:endParaRPr lang="es-MX" dirty="0">
                    <a:latin typeface="+mj-lt"/>
                  </a:endParaRPr>
                </a:p>
              </p:txBody>
            </p:sp>
            <p:sp>
              <p:nvSpPr>
                <p:cNvPr id="83" name="Elipse 82">
                  <a:extLst>
                    <a:ext uri="{FF2B5EF4-FFF2-40B4-BE49-F238E27FC236}">
                      <a16:creationId xmlns:a16="http://schemas.microsoft.com/office/drawing/2014/main" id="{6C6C8C18-5697-4BA5-900B-2E2AB0664049}"/>
                    </a:ext>
                  </a:extLst>
                </p:cNvPr>
                <p:cNvSpPr/>
                <p:nvPr/>
              </p:nvSpPr>
              <p:spPr>
                <a:xfrm>
                  <a:off x="479058" y="3075445"/>
                  <a:ext cx="144000" cy="144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/>
                  <a:endParaRPr lang="es-MX">
                    <a:latin typeface="+mj-lt"/>
                  </a:endParaRPr>
                </a:p>
              </p:txBody>
            </p:sp>
          </p:grpSp>
          <p:sp>
            <p:nvSpPr>
              <p:cNvPr id="77" name="Rectángulo: esquinas redondeadas 76">
                <a:extLst>
                  <a:ext uri="{FF2B5EF4-FFF2-40B4-BE49-F238E27FC236}">
                    <a16:creationId xmlns:a16="http://schemas.microsoft.com/office/drawing/2014/main" id="{B70F921E-9B09-4916-8BAC-9C1DE4E64F37}"/>
                  </a:ext>
                </a:extLst>
              </p:cNvPr>
              <p:cNvSpPr/>
              <p:nvPr/>
            </p:nvSpPr>
            <p:spPr>
              <a:xfrm>
                <a:off x="6105935" y="1315511"/>
                <a:ext cx="5982116" cy="5541592"/>
              </a:xfrm>
              <a:prstGeom prst="roundRect">
                <a:avLst/>
              </a:prstGeom>
              <a:noFill/>
              <a:ln w="38100" cap="rnd">
                <a:solidFill>
                  <a:schemeClr val="bg1">
                    <a:lumMod val="75000"/>
                    <a:alpha val="99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es-MX" dirty="0">
                  <a:latin typeface="+mj-lt"/>
                </a:endParaRPr>
              </a:p>
            </p:txBody>
          </p:sp>
        </p:grpSp>
        <p:sp>
          <p:nvSpPr>
            <p:cNvPr id="119" name="Rectángulo 118">
              <a:extLst>
                <a:ext uri="{FF2B5EF4-FFF2-40B4-BE49-F238E27FC236}">
                  <a16:creationId xmlns:a16="http://schemas.microsoft.com/office/drawing/2014/main" id="{9B9F0917-A9C4-46FC-9B01-411EDE6F7BB7}"/>
                </a:ext>
              </a:extLst>
            </p:cNvPr>
            <p:cNvSpPr/>
            <p:nvPr/>
          </p:nvSpPr>
          <p:spPr>
            <a:xfrm>
              <a:off x="6163229" y="3450734"/>
              <a:ext cx="208241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spcBef>
                  <a:spcPts val="300"/>
                </a:spcBef>
                <a:spcAft>
                  <a:spcPts val="300"/>
                </a:spcAft>
              </a:pPr>
              <a:r>
                <a:rPr lang="es-ES" b="1" dirty="0">
                  <a:latin typeface="+mj-lt"/>
                  <a:ea typeface="Arial" panose="020B0604020202020204" pitchFamily="34" charset="0"/>
                </a:rPr>
                <a:t>Productos</a:t>
              </a:r>
              <a:endParaRPr lang="es-MX" sz="1600" b="1" dirty="0">
                <a:effectLst/>
                <a:latin typeface="+mj-lt"/>
                <a:ea typeface="Arial" panose="020B0604020202020204" pitchFamily="34" charset="0"/>
              </a:endParaRPr>
            </a:p>
          </p:txBody>
        </p:sp>
      </p:grpSp>
      <p:sp>
        <p:nvSpPr>
          <p:cNvPr id="93" name="Rectángulo 92">
            <a:extLst>
              <a:ext uri="{FF2B5EF4-FFF2-40B4-BE49-F238E27FC236}">
                <a16:creationId xmlns:a16="http://schemas.microsoft.com/office/drawing/2014/main" id="{FF89B0A0-E7AA-453C-8E75-EA52575EB705}"/>
              </a:ext>
            </a:extLst>
          </p:cNvPr>
          <p:cNvSpPr/>
          <p:nvPr/>
        </p:nvSpPr>
        <p:spPr>
          <a:xfrm>
            <a:off x="566366" y="1364233"/>
            <a:ext cx="2513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tabLst>
                <a:tab pos="450215" algn="l"/>
              </a:tabLst>
            </a:pPr>
            <a:r>
              <a:rPr lang="es-ES" sz="80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1</a:t>
            </a:r>
            <a:endParaRPr lang="es-MX" sz="9600" b="1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</p:txBody>
      </p:sp>
      <p:sp>
        <p:nvSpPr>
          <p:cNvPr id="94" name="Rectángulo 93">
            <a:extLst>
              <a:ext uri="{FF2B5EF4-FFF2-40B4-BE49-F238E27FC236}">
                <a16:creationId xmlns:a16="http://schemas.microsoft.com/office/drawing/2014/main" id="{9895E6D3-CB1F-425E-8DD4-33972C3969C9}"/>
              </a:ext>
            </a:extLst>
          </p:cNvPr>
          <p:cNvSpPr/>
          <p:nvPr/>
        </p:nvSpPr>
        <p:spPr>
          <a:xfrm>
            <a:off x="6446589" y="1364233"/>
            <a:ext cx="2513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tabLst>
                <a:tab pos="450215" algn="l"/>
              </a:tabLst>
            </a:pPr>
            <a:r>
              <a:rPr lang="es-ES" sz="80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2</a:t>
            </a:r>
            <a:endParaRPr lang="es-MX" sz="9600" b="1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7C427234-0CF7-4353-990B-1450AB0BCA44}"/>
              </a:ext>
            </a:extLst>
          </p:cNvPr>
          <p:cNvSpPr txBox="1"/>
          <p:nvPr/>
        </p:nvSpPr>
        <p:spPr>
          <a:xfrm>
            <a:off x="341725" y="5448995"/>
            <a:ext cx="5188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b="1" dirty="0">
                <a:effectLst/>
                <a:latin typeface="+mj-lt"/>
                <a:ea typeface="Calibri" panose="020F0502020204030204" pitchFamily="34" charset="0"/>
              </a:rPr>
              <a:t>1.3</a:t>
            </a:r>
            <a:r>
              <a:rPr lang="es-MX" sz="1600" dirty="0">
                <a:effectLst/>
                <a:latin typeface="+mj-lt"/>
                <a:ea typeface="Calibri" panose="020F0502020204030204" pitchFamily="34" charset="0"/>
              </a:rPr>
              <a:t> Plataforma virtual de aprendizaje en operación.</a:t>
            </a:r>
          </a:p>
        </p:txBody>
      </p:sp>
      <p:sp>
        <p:nvSpPr>
          <p:cNvPr id="84" name="Título 1">
            <a:extLst>
              <a:ext uri="{FF2B5EF4-FFF2-40B4-BE49-F238E27FC236}">
                <a16:creationId xmlns:a16="http://schemas.microsoft.com/office/drawing/2014/main" id="{6DE5F75C-F3FB-D4BF-B203-857924FEA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35396" y="1250"/>
            <a:ext cx="10515600" cy="810592"/>
          </a:xfrm>
        </p:spPr>
        <p:txBody>
          <a:bodyPr>
            <a:noAutofit/>
          </a:bodyPr>
          <a:lstStyle/>
          <a:p>
            <a:pPr algn="ctr"/>
            <a:r>
              <a:rPr lang="es-ES" sz="3600" dirty="0"/>
              <a:t>IV. Estrategia, productos y resultados</a:t>
            </a:r>
            <a:endParaRPr lang="es-MX" sz="3600" dirty="0"/>
          </a:p>
        </p:txBody>
      </p:sp>
      <p:pic>
        <p:nvPicPr>
          <p:cNvPr id="85" name="Picture 2" descr="free icon transparent background - check list icon pink png - Free PNG  Images | TOPpng">
            <a:extLst>
              <a:ext uri="{FF2B5EF4-FFF2-40B4-BE49-F238E27FC236}">
                <a16:creationId xmlns:a16="http://schemas.microsoft.com/office/drawing/2014/main" id="{5A2513E4-87EA-584E-421D-A6C1E99A6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alphaModFix amt="70000"/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3" b="98603" l="0" r="100000">
                        <a14:foregroundMark x1="16548" y1="17229" x2="16548" y2="172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461" y="1782234"/>
            <a:ext cx="655906" cy="67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CuadroTexto 87">
            <a:extLst>
              <a:ext uri="{FF2B5EF4-FFF2-40B4-BE49-F238E27FC236}">
                <a16:creationId xmlns:a16="http://schemas.microsoft.com/office/drawing/2014/main" id="{812BE32B-CD76-FC6A-4F75-354FA8297CDA}"/>
              </a:ext>
            </a:extLst>
          </p:cNvPr>
          <p:cNvSpPr txBox="1"/>
          <p:nvPr/>
        </p:nvSpPr>
        <p:spPr>
          <a:xfrm>
            <a:off x="6276445" y="4939818"/>
            <a:ext cx="538093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b="1" dirty="0">
                <a:effectLst/>
                <a:latin typeface="+mj-lt"/>
                <a:ea typeface="Calibri" panose="020F0502020204030204" pitchFamily="34" charset="0"/>
              </a:rPr>
              <a:t>2.3 </a:t>
            </a:r>
            <a:r>
              <a:rPr lang="es-MX" sz="1600" dirty="0">
                <a:effectLst/>
                <a:latin typeface="+mj-lt"/>
                <a:ea typeface="Calibri" panose="020F0502020204030204" pitchFamily="34" charset="0"/>
              </a:rPr>
              <a:t>Memoria digital del proyecto (foros, talleres de intercambio y otras relevantes) 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9F2A6D3-ECC4-2382-8A91-BB2A84CD68B2}"/>
              </a:ext>
            </a:extLst>
          </p:cNvPr>
          <p:cNvSpPr txBox="1"/>
          <p:nvPr/>
        </p:nvSpPr>
        <p:spPr>
          <a:xfrm>
            <a:off x="345177" y="5951686"/>
            <a:ext cx="518817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b="1" dirty="0">
                <a:effectLst/>
                <a:latin typeface="+mj-lt"/>
                <a:ea typeface="Calibri" panose="020F0502020204030204" pitchFamily="34" charset="0"/>
              </a:rPr>
              <a:t>1.4</a:t>
            </a:r>
            <a:r>
              <a:rPr lang="es-MX" sz="1600" dirty="0">
                <a:effectLst/>
                <a:latin typeface="+mj-lt"/>
                <a:ea typeface="Calibri" panose="020F0502020204030204" pitchFamily="34" charset="0"/>
              </a:rPr>
              <a:t> Documento de la sistematización de necesidades, áreas de oportunidad y puntos de entrada.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9E24824-4518-1716-721D-8C6ACB7C40C6}"/>
              </a:ext>
            </a:extLst>
          </p:cNvPr>
          <p:cNvSpPr txBox="1"/>
          <p:nvPr/>
        </p:nvSpPr>
        <p:spPr>
          <a:xfrm>
            <a:off x="6276445" y="5633661"/>
            <a:ext cx="538093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b="1" dirty="0">
                <a:effectLst/>
                <a:latin typeface="+mj-lt"/>
                <a:ea typeface="Calibri" panose="020F0502020204030204" pitchFamily="34" charset="0"/>
              </a:rPr>
              <a:t>2.4 </a:t>
            </a:r>
            <a:r>
              <a:rPr lang="es-MX" sz="1600" dirty="0">
                <a:effectLst/>
                <a:latin typeface="+mj-lt"/>
                <a:ea typeface="Calibri" panose="020F0502020204030204" pitchFamily="34" charset="0"/>
              </a:rPr>
              <a:t>Alianzas y Redes multi-actor promovidas y/o consolidadas, con agendas de incidencia temática y territorial claras.  </a:t>
            </a:r>
          </a:p>
        </p:txBody>
      </p:sp>
    </p:spTree>
    <p:extLst>
      <p:ext uri="{BB962C8B-B14F-4D97-AF65-F5344CB8AC3E}">
        <p14:creationId xmlns:p14="http://schemas.microsoft.com/office/powerpoint/2010/main" val="128045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ctángulo 117">
            <a:extLst>
              <a:ext uri="{FF2B5EF4-FFF2-40B4-BE49-F238E27FC236}">
                <a16:creationId xmlns:a16="http://schemas.microsoft.com/office/drawing/2014/main" id="{3450EA4D-5D9F-4CEA-8603-783B126514FA}"/>
              </a:ext>
            </a:extLst>
          </p:cNvPr>
          <p:cNvSpPr/>
          <p:nvPr/>
        </p:nvSpPr>
        <p:spPr>
          <a:xfrm>
            <a:off x="225080" y="3006017"/>
            <a:ext cx="25918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s-ES" sz="2000" b="1" dirty="0">
                <a:latin typeface="+mj-lt"/>
                <a:ea typeface="Arial" panose="020B0604020202020204" pitchFamily="34" charset="0"/>
              </a:rPr>
              <a:t>Productos</a:t>
            </a:r>
            <a:endParaRPr lang="es-MX" b="1" dirty="0">
              <a:effectLst/>
              <a:latin typeface="+mj-lt"/>
              <a:ea typeface="Arial" panose="020B0604020202020204" pitchFamily="34" charset="0"/>
            </a:endParaRPr>
          </a:p>
        </p:txBody>
      </p:sp>
      <p:sp>
        <p:nvSpPr>
          <p:cNvPr id="63" name="Rectángulo: esquinas redondeadas 62">
            <a:extLst>
              <a:ext uri="{FF2B5EF4-FFF2-40B4-BE49-F238E27FC236}">
                <a16:creationId xmlns:a16="http://schemas.microsoft.com/office/drawing/2014/main" id="{B7A8EDBB-635E-4B28-BB94-CE7B1372DE48}"/>
              </a:ext>
            </a:extLst>
          </p:cNvPr>
          <p:cNvSpPr/>
          <p:nvPr/>
        </p:nvSpPr>
        <p:spPr>
          <a:xfrm>
            <a:off x="680484" y="1210783"/>
            <a:ext cx="9505507" cy="4743450"/>
          </a:xfrm>
          <a:prstGeom prst="roundRect">
            <a:avLst/>
          </a:prstGeom>
          <a:noFill/>
          <a:ln w="38100" cap="rnd">
            <a:solidFill>
              <a:schemeClr val="bg1">
                <a:lumMod val="75000"/>
                <a:alpha val="99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atin typeface="+mj-lt"/>
            </a:endParaRPr>
          </a:p>
        </p:txBody>
      </p:sp>
      <p:sp>
        <p:nvSpPr>
          <p:cNvPr id="7" name="îśļïḑê">
            <a:extLst>
              <a:ext uri="{FF2B5EF4-FFF2-40B4-BE49-F238E27FC236}">
                <a16:creationId xmlns:a16="http://schemas.microsoft.com/office/drawing/2014/main" id="{2C6BB732-9168-443D-8352-AC2C8643470A}"/>
              </a:ext>
            </a:extLst>
          </p:cNvPr>
          <p:cNvSpPr/>
          <p:nvPr/>
        </p:nvSpPr>
        <p:spPr bwMode="auto">
          <a:xfrm>
            <a:off x="2541224" y="1305735"/>
            <a:ext cx="5537055" cy="1816177"/>
          </a:xfrm>
          <a:prstGeom prst="roundRect">
            <a:avLst/>
          </a:prstGeom>
          <a:solidFill>
            <a:srgbClr val="EA5F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US" sz="2400" dirty="0">
              <a:latin typeface="+mj-lt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733151" y="1460346"/>
            <a:ext cx="52306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300"/>
              </a:spcAft>
              <a:tabLst>
                <a:tab pos="450215" algn="l"/>
              </a:tabLst>
            </a:pPr>
            <a:r>
              <a:rPr lang="es-MX" sz="16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Fondos de inversión del sector privado cuentan con reglas y soluciones ágiles para responder de manera adecuada, oportuna, eficaz y con enfoque de género, a crisis, emergencias y desastres, en estrecha coordinación con organizaciones aliadas y autoridades.</a:t>
            </a:r>
          </a:p>
        </p:txBody>
      </p:sp>
      <p:sp>
        <p:nvSpPr>
          <p:cNvPr id="15" name="ïṥľïdé">
            <a:extLst>
              <a:ext uri="{FF2B5EF4-FFF2-40B4-BE49-F238E27FC236}">
                <a16:creationId xmlns:a16="http://schemas.microsoft.com/office/drawing/2014/main" id="{313FAC74-0F86-4612-9A28-694D0E50AB07}"/>
              </a:ext>
            </a:extLst>
          </p:cNvPr>
          <p:cNvSpPr txBox="1"/>
          <p:nvPr/>
        </p:nvSpPr>
        <p:spPr>
          <a:xfrm>
            <a:off x="1521003" y="1446096"/>
            <a:ext cx="562832" cy="687167"/>
          </a:xfrm>
          <a:prstGeom prst="rect">
            <a:avLst/>
          </a:prstGeom>
          <a:noFill/>
          <a:ln w="117475">
            <a:noFill/>
          </a:ln>
        </p:spPr>
        <p:txBody>
          <a:bodyPr wrap="square" lIns="91440" tIns="45720" rIns="91440" bIns="45720" rtlCol="0">
            <a:prstTxWarp prst="textPlain">
              <a:avLst/>
            </a:prstTxWarp>
            <a:normAutofit/>
          </a:bodyPr>
          <a:lstStyle/>
          <a:p>
            <a:r>
              <a:rPr lang="en-US" altLang="zh-CN" spc="100" dirty="0">
                <a:solidFill>
                  <a:schemeClr val="bg1"/>
                </a:solidFill>
                <a:latin typeface="+mj-lt"/>
              </a:rPr>
              <a:t>01</a:t>
            </a:r>
            <a:endParaRPr lang="zh-CN" altLang="en-US" spc="1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D7C64223-D3C6-4D2B-8BC7-E49323C3199C}"/>
              </a:ext>
            </a:extLst>
          </p:cNvPr>
          <p:cNvGrpSpPr/>
          <p:nvPr/>
        </p:nvGrpSpPr>
        <p:grpSpPr>
          <a:xfrm>
            <a:off x="1026223" y="1365603"/>
            <a:ext cx="1305846" cy="1347712"/>
            <a:chOff x="479058" y="2409445"/>
            <a:chExt cx="1646197" cy="1620000"/>
          </a:xfrm>
        </p:grpSpPr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C444376C-18CE-4B80-BD88-AEC2C151E461}"/>
                </a:ext>
              </a:extLst>
            </p:cNvPr>
            <p:cNvSpPr/>
            <p:nvPr/>
          </p:nvSpPr>
          <p:spPr>
            <a:xfrm flipV="1">
              <a:off x="541255" y="2445445"/>
              <a:ext cx="1548000" cy="1548000"/>
            </a:xfrm>
            <a:prstGeom prst="ellipse">
              <a:avLst/>
            </a:prstGeom>
            <a:noFill/>
            <a:ln w="285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latin typeface="+mj-lt"/>
              </a:endParaRPr>
            </a:p>
          </p:txBody>
        </p:sp>
        <p:sp>
          <p:nvSpPr>
            <p:cNvPr id="19" name="Arco de bloque 18">
              <a:extLst>
                <a:ext uri="{FF2B5EF4-FFF2-40B4-BE49-F238E27FC236}">
                  <a16:creationId xmlns:a16="http://schemas.microsoft.com/office/drawing/2014/main" id="{E258E1E6-1164-464B-B70D-30ED6FB2D774}"/>
                </a:ext>
              </a:extLst>
            </p:cNvPr>
            <p:cNvSpPr/>
            <p:nvPr/>
          </p:nvSpPr>
          <p:spPr>
            <a:xfrm flipV="1">
              <a:off x="505255" y="2409445"/>
              <a:ext cx="1620000" cy="1620000"/>
            </a:xfrm>
            <a:prstGeom prst="blockArc">
              <a:avLst>
                <a:gd name="adj1" fmla="val 10800000"/>
                <a:gd name="adj2" fmla="val 21414381"/>
                <a:gd name="adj3" fmla="val 20118"/>
              </a:avLst>
            </a:prstGeom>
            <a:solidFill>
              <a:srgbClr val="868887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BEF6FABB-A30C-4F2E-A311-0CF7E8B91FF1}"/>
                </a:ext>
              </a:extLst>
            </p:cNvPr>
            <p:cNvSpPr/>
            <p:nvPr/>
          </p:nvSpPr>
          <p:spPr>
            <a:xfrm>
              <a:off x="685255" y="2589445"/>
              <a:ext cx="1260000" cy="12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latin typeface="+mj-lt"/>
              </a:endParaRPr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B4FFA33E-711C-4D36-BFDE-A543C4E78FAB}"/>
                </a:ext>
              </a:extLst>
            </p:cNvPr>
            <p:cNvSpPr/>
            <p:nvPr/>
          </p:nvSpPr>
          <p:spPr>
            <a:xfrm>
              <a:off x="740489" y="2644679"/>
              <a:ext cx="1149532" cy="1149532"/>
            </a:xfrm>
            <a:prstGeom prst="ellipse">
              <a:avLst/>
            </a:prstGeom>
            <a:solidFill>
              <a:srgbClr val="EA5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latin typeface="+mj-lt"/>
              </a:endParaRPr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46784411-50E4-44C0-9283-6E36DCE6D12C}"/>
                </a:ext>
              </a:extLst>
            </p:cNvPr>
            <p:cNvSpPr/>
            <p:nvPr/>
          </p:nvSpPr>
          <p:spPr>
            <a:xfrm>
              <a:off x="479058" y="3075445"/>
              <a:ext cx="144000" cy="144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latin typeface="+mj-lt"/>
              </a:endParaRPr>
            </a:p>
          </p:txBody>
        </p:sp>
      </p:grpSp>
      <p:sp>
        <p:nvSpPr>
          <p:cNvPr id="30" name="CuadroTexto 29">
            <a:extLst>
              <a:ext uri="{FF2B5EF4-FFF2-40B4-BE49-F238E27FC236}">
                <a16:creationId xmlns:a16="http://schemas.microsoft.com/office/drawing/2014/main" id="{A4C28AB4-6EF6-48A0-8B63-5B8D63FFCBA6}"/>
              </a:ext>
            </a:extLst>
          </p:cNvPr>
          <p:cNvSpPr txBox="1"/>
          <p:nvPr/>
        </p:nvSpPr>
        <p:spPr>
          <a:xfrm>
            <a:off x="1069282" y="3545446"/>
            <a:ext cx="8818998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tabLst>
                <a:tab pos="450215" algn="l"/>
              </a:tabLst>
            </a:pPr>
            <a:r>
              <a:rPr lang="es-MX" b="1" dirty="0">
                <a:effectLst/>
                <a:latin typeface="+mj-lt"/>
                <a:ea typeface="Calibri" panose="020F0502020204030204" pitchFamily="34" charset="0"/>
              </a:rPr>
              <a:t>3.1</a:t>
            </a:r>
            <a:r>
              <a:rPr lang="es-MX" sz="1600" b="1" dirty="0">
                <a:effectLst/>
                <a:latin typeface="+mj-lt"/>
                <a:ea typeface="Calibri" panose="020F0502020204030204" pitchFamily="34" charset="0"/>
              </a:rPr>
              <a:t> </a:t>
            </a:r>
            <a:r>
              <a:rPr lang="es-MX" sz="1600" dirty="0">
                <a:effectLst/>
                <a:latin typeface="+mj-lt"/>
                <a:ea typeface="Calibri" panose="020F0502020204030204" pitchFamily="34" charset="0"/>
              </a:rPr>
              <a:t>  Hoja de ruta para Fundaciones para implementar estrategias de apoyo a recuperación post crisis.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A65EE5CC-13DA-4B78-89DD-06F54D0B7A64}"/>
              </a:ext>
            </a:extLst>
          </p:cNvPr>
          <p:cNvSpPr txBox="1"/>
          <p:nvPr/>
        </p:nvSpPr>
        <p:spPr>
          <a:xfrm>
            <a:off x="1107386" y="4212717"/>
            <a:ext cx="859408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dirty="0">
                <a:effectLst/>
                <a:latin typeface="+mj-lt"/>
                <a:ea typeface="Calibri" panose="020F0502020204030204" pitchFamily="34" charset="0"/>
              </a:rPr>
              <a:t>3.2</a:t>
            </a:r>
            <a:r>
              <a:rPr lang="es-MX" sz="1600" dirty="0">
                <a:effectLst/>
                <a:latin typeface="+mj-lt"/>
                <a:ea typeface="Calibri" panose="020F0502020204030204" pitchFamily="34" charset="0"/>
              </a:rPr>
              <a:t>  Caja de herramientas para estrategias de recuperación,  dirigida a Fundaciones y organizaciones sociales, con perspectiva de género. 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2EB9A1DA-E941-4481-9FA7-9E232D71D34A}"/>
              </a:ext>
            </a:extLst>
          </p:cNvPr>
          <p:cNvSpPr txBox="1"/>
          <p:nvPr/>
        </p:nvSpPr>
        <p:spPr>
          <a:xfrm>
            <a:off x="1107386" y="4908800"/>
            <a:ext cx="894038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dirty="0">
                <a:effectLst/>
                <a:latin typeface="+mj-lt"/>
                <a:ea typeface="Calibri" panose="020F0502020204030204" pitchFamily="34" charset="0"/>
              </a:rPr>
              <a:t>3.3</a:t>
            </a:r>
            <a:r>
              <a:rPr lang="es-MX" sz="1600" dirty="0">
                <a:effectLst/>
                <a:latin typeface="+mj-lt"/>
                <a:ea typeface="Calibri" panose="020F0502020204030204" pitchFamily="34" charset="0"/>
              </a:rPr>
              <a:t>  Reporte de iniciativas estratégicas acompañadas en situaciones de crisis y desastres, privilegiando propuestas con liderazgo femenino. </a:t>
            </a:r>
            <a:endParaRPr lang="es-MX" sz="1600" dirty="0">
              <a:latin typeface="+mj-lt"/>
            </a:endParaRPr>
          </a:p>
        </p:txBody>
      </p:sp>
      <p:sp>
        <p:nvSpPr>
          <p:cNvPr id="72" name="Rectángulo 71">
            <a:extLst>
              <a:ext uri="{FF2B5EF4-FFF2-40B4-BE49-F238E27FC236}">
                <a16:creationId xmlns:a16="http://schemas.microsoft.com/office/drawing/2014/main" id="{4C6CE31A-D677-4F47-87BB-140A1ED8755D}"/>
              </a:ext>
            </a:extLst>
          </p:cNvPr>
          <p:cNvSpPr/>
          <p:nvPr/>
        </p:nvSpPr>
        <p:spPr>
          <a:xfrm>
            <a:off x="1371214" y="1367037"/>
            <a:ext cx="2396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tabLst>
                <a:tab pos="450215" algn="l"/>
              </a:tabLst>
            </a:pPr>
            <a:r>
              <a:rPr lang="es-ES" sz="8000" b="1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3</a:t>
            </a:r>
            <a:endParaRPr lang="es-MX" sz="9600" b="1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</p:txBody>
      </p:sp>
      <p:sp>
        <p:nvSpPr>
          <p:cNvPr id="57" name="Título 1">
            <a:extLst>
              <a:ext uri="{FF2B5EF4-FFF2-40B4-BE49-F238E27FC236}">
                <a16:creationId xmlns:a16="http://schemas.microsoft.com/office/drawing/2014/main" id="{53497698-FE96-CF1E-9397-5F1E12B3A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35396" y="1250"/>
            <a:ext cx="10515600" cy="810592"/>
          </a:xfrm>
        </p:spPr>
        <p:txBody>
          <a:bodyPr>
            <a:noAutofit/>
          </a:bodyPr>
          <a:lstStyle/>
          <a:p>
            <a:pPr algn="ctr"/>
            <a:r>
              <a:rPr lang="es-ES" sz="3600" dirty="0"/>
              <a:t>IV. Estrategia, productos y resultados</a:t>
            </a:r>
            <a:endParaRPr lang="es-MX" sz="36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884E842-8C59-28BB-B417-CBE1FB2A1FB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15891" y="1449109"/>
            <a:ext cx="802208" cy="82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5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4C9392-9D7E-48E2-81A3-5D6E683C7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V. Espacio de Intervención </a:t>
            </a:r>
            <a:endParaRPr lang="es-MX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A94188F-487F-0085-D9F2-067DFD5AFB20}"/>
              </a:ext>
            </a:extLst>
          </p:cNvPr>
          <p:cNvSpPr txBox="1"/>
          <p:nvPr/>
        </p:nvSpPr>
        <p:spPr>
          <a:xfrm>
            <a:off x="597963" y="1353724"/>
            <a:ext cx="3345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400" dirty="0"/>
              <a:t>Estados de incidencia: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2068D0A4-9B51-4C06-3B1A-C0FF9C72700B}"/>
              </a:ext>
            </a:extLst>
          </p:cNvPr>
          <p:cNvGrpSpPr/>
          <p:nvPr/>
        </p:nvGrpSpPr>
        <p:grpSpPr>
          <a:xfrm>
            <a:off x="4824135" y="2286573"/>
            <a:ext cx="7451000" cy="3555512"/>
            <a:chOff x="4352647" y="2355070"/>
            <a:chExt cx="7451000" cy="3555512"/>
          </a:xfrm>
        </p:grpSpPr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DBE81EC2-4937-6041-4569-D1B5212100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52647" y="2772844"/>
              <a:ext cx="648680" cy="1"/>
            </a:xfrm>
            <a:prstGeom prst="straightConnector1">
              <a:avLst/>
            </a:prstGeom>
            <a:ln>
              <a:solidFill>
                <a:srgbClr val="FFC000"/>
              </a:solidFill>
              <a:prstDash val="lgDash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de flecha 14">
              <a:extLst>
                <a:ext uri="{FF2B5EF4-FFF2-40B4-BE49-F238E27FC236}">
                  <a16:creationId xmlns:a16="http://schemas.microsoft.com/office/drawing/2014/main" id="{3AF8073B-7BE6-54A3-D9EF-0AEEBC1A15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16611" y="4102534"/>
              <a:ext cx="648680" cy="1"/>
            </a:xfrm>
            <a:prstGeom prst="straightConnector1">
              <a:avLst/>
            </a:prstGeom>
            <a:ln>
              <a:solidFill>
                <a:srgbClr val="FF0000"/>
              </a:solidFill>
              <a:prstDash val="lgDash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de flecha 16">
              <a:extLst>
                <a:ext uri="{FF2B5EF4-FFF2-40B4-BE49-F238E27FC236}">
                  <a16:creationId xmlns:a16="http://schemas.microsoft.com/office/drawing/2014/main" id="{CCBCE4B6-76E3-67F0-6B41-1505E67A0B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16611" y="5528671"/>
              <a:ext cx="648680" cy="1"/>
            </a:xfrm>
            <a:prstGeom prst="straightConnector1">
              <a:avLst/>
            </a:prstGeom>
            <a:ln>
              <a:solidFill>
                <a:srgbClr val="7030A0"/>
              </a:solidFill>
              <a:prstDash val="lgDash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7">
              <a:extLst>
                <a:ext uri="{FF2B5EF4-FFF2-40B4-BE49-F238E27FC236}">
                  <a16:creationId xmlns:a16="http://schemas.microsoft.com/office/drawing/2014/main" id="{DA7F9AFA-B097-1B2D-F9F9-4C61417C90D5}"/>
                </a:ext>
              </a:extLst>
            </p:cNvPr>
            <p:cNvSpPr/>
            <p:nvPr/>
          </p:nvSpPr>
          <p:spPr>
            <a:xfrm>
              <a:off x="5217008" y="2613122"/>
              <a:ext cx="1498915" cy="319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lvl="0">
                <a:lnSpc>
                  <a:spcPct val="80000"/>
                </a:lnSpc>
                <a:buClr>
                  <a:srgbClr val="18385F"/>
                </a:buClr>
                <a:buSzPct val="120000"/>
                <a:defRPr/>
              </a:pPr>
              <a:r>
                <a:rPr lang="es-MX" b="1" dirty="0">
                  <a:solidFill>
                    <a:prstClr val="black"/>
                  </a:solidFill>
                  <a:latin typeface="Calibri "/>
                </a:rPr>
                <a:t>Norte y Bajío</a:t>
              </a:r>
              <a:endParaRPr lang="es-MX" dirty="0">
                <a:solidFill>
                  <a:prstClr val="black"/>
                </a:solidFill>
                <a:latin typeface="+mj-lt"/>
              </a:endParaRPr>
            </a:p>
          </p:txBody>
        </p:sp>
        <p:sp>
          <p:nvSpPr>
            <p:cNvPr id="19" name="TextBox 7">
              <a:extLst>
                <a:ext uri="{FF2B5EF4-FFF2-40B4-BE49-F238E27FC236}">
                  <a16:creationId xmlns:a16="http://schemas.microsoft.com/office/drawing/2014/main" id="{C614EC27-DC8E-A767-6AB9-4610A9BD7B2D}"/>
                </a:ext>
              </a:extLst>
            </p:cNvPr>
            <p:cNvSpPr/>
            <p:nvPr/>
          </p:nvSpPr>
          <p:spPr>
            <a:xfrm>
              <a:off x="6935220" y="2355070"/>
              <a:ext cx="2115987" cy="9787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marL="285750" lvl="0" indent="-285750">
                <a:lnSpc>
                  <a:spcPct val="90000"/>
                </a:lnSpc>
                <a:buClr>
                  <a:schemeClr val="accent4">
                    <a:lumMod val="75000"/>
                  </a:schemeClr>
                </a:buClr>
                <a:buSzPct val="120000"/>
                <a:buFont typeface="Arial" panose="020B0604020202020204" pitchFamily="34" charset="0"/>
                <a:buChar char="•"/>
                <a:defRPr/>
              </a:pPr>
              <a:r>
                <a:rPr lang="es-MX" sz="1600" b="1" dirty="0">
                  <a:solidFill>
                    <a:prstClr val="black"/>
                  </a:solidFill>
                  <a:latin typeface="+mj-lt"/>
                </a:rPr>
                <a:t>Baja California</a:t>
              </a:r>
            </a:p>
            <a:p>
              <a:pPr marL="285750" lvl="0" indent="-285750">
                <a:lnSpc>
                  <a:spcPct val="90000"/>
                </a:lnSpc>
                <a:buClr>
                  <a:schemeClr val="accent4">
                    <a:lumMod val="75000"/>
                  </a:schemeClr>
                </a:buClr>
                <a:buSzPct val="120000"/>
                <a:buFont typeface="Arial" panose="020B0604020202020204" pitchFamily="34" charset="0"/>
                <a:buChar char="•"/>
                <a:defRPr/>
              </a:pPr>
              <a:r>
                <a:rPr lang="es-MX" sz="1600" b="1" dirty="0">
                  <a:solidFill>
                    <a:prstClr val="black"/>
                  </a:solidFill>
                  <a:latin typeface="+mj-lt"/>
                </a:rPr>
                <a:t>San Luis Potosí</a:t>
              </a:r>
            </a:p>
            <a:p>
              <a:pPr marL="285750" lvl="0" indent="-285750">
                <a:lnSpc>
                  <a:spcPct val="90000"/>
                </a:lnSpc>
                <a:buClr>
                  <a:schemeClr val="accent4">
                    <a:lumMod val="75000"/>
                  </a:schemeClr>
                </a:buClr>
                <a:buSzPct val="120000"/>
                <a:buFont typeface="Arial" panose="020B0604020202020204" pitchFamily="34" charset="0"/>
                <a:buChar char="•"/>
                <a:defRPr/>
              </a:pPr>
              <a:r>
                <a:rPr lang="es-MX" sz="1600" b="1" dirty="0">
                  <a:solidFill>
                    <a:prstClr val="black"/>
                  </a:solidFill>
                  <a:latin typeface="+mj-lt"/>
                </a:rPr>
                <a:t>Nayarit</a:t>
              </a:r>
            </a:p>
            <a:p>
              <a:pPr marL="285750" lvl="0" indent="-285750">
                <a:lnSpc>
                  <a:spcPct val="90000"/>
                </a:lnSpc>
                <a:buClr>
                  <a:schemeClr val="accent4">
                    <a:lumMod val="75000"/>
                  </a:schemeClr>
                </a:buClr>
                <a:buSzPct val="120000"/>
                <a:buFont typeface="Arial" panose="020B0604020202020204" pitchFamily="34" charset="0"/>
                <a:buChar char="•"/>
                <a:defRPr/>
              </a:pPr>
              <a:r>
                <a:rPr lang="es-MX" sz="1600" b="1" dirty="0">
                  <a:solidFill>
                    <a:prstClr val="black"/>
                  </a:solidFill>
                  <a:latin typeface="+mj-lt"/>
                </a:rPr>
                <a:t>Jalisco</a:t>
              </a:r>
            </a:p>
          </p:txBody>
        </p:sp>
        <p:sp>
          <p:nvSpPr>
            <p:cNvPr id="20" name="TextBox 7">
              <a:extLst>
                <a:ext uri="{FF2B5EF4-FFF2-40B4-BE49-F238E27FC236}">
                  <a16:creationId xmlns:a16="http://schemas.microsoft.com/office/drawing/2014/main" id="{F36C6E7D-510E-78FB-DF25-F1694C880F54}"/>
                </a:ext>
              </a:extLst>
            </p:cNvPr>
            <p:cNvSpPr/>
            <p:nvPr/>
          </p:nvSpPr>
          <p:spPr>
            <a:xfrm>
              <a:off x="5250798" y="3943711"/>
              <a:ext cx="1498915" cy="3176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lvl="0">
                <a:lnSpc>
                  <a:spcPct val="80000"/>
                </a:lnSpc>
                <a:buClr>
                  <a:srgbClr val="18385F"/>
                </a:buClr>
                <a:buSzPct val="120000"/>
                <a:defRPr/>
              </a:pPr>
              <a:r>
                <a:rPr lang="es-MX" b="1" dirty="0">
                  <a:solidFill>
                    <a:prstClr val="black"/>
                  </a:solidFill>
                  <a:latin typeface="Calibri "/>
                </a:rPr>
                <a:t>Centro</a:t>
              </a:r>
              <a:endParaRPr lang="es-MX" dirty="0">
                <a:solidFill>
                  <a:prstClr val="black"/>
                </a:solidFill>
                <a:latin typeface="+mj-lt"/>
              </a:endParaRPr>
            </a:p>
          </p:txBody>
        </p:sp>
        <p:sp>
          <p:nvSpPr>
            <p:cNvPr id="22" name="TextBox 7">
              <a:extLst>
                <a:ext uri="{FF2B5EF4-FFF2-40B4-BE49-F238E27FC236}">
                  <a16:creationId xmlns:a16="http://schemas.microsoft.com/office/drawing/2014/main" id="{F9C19059-B100-C630-CAC2-EDF42A139908}"/>
                </a:ext>
              </a:extLst>
            </p:cNvPr>
            <p:cNvSpPr/>
            <p:nvPr/>
          </p:nvSpPr>
          <p:spPr>
            <a:xfrm>
              <a:off x="6935220" y="3752584"/>
              <a:ext cx="2268934" cy="9787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marL="285750" lvl="0" indent="-285750">
                <a:lnSpc>
                  <a:spcPct val="90000"/>
                </a:lnSpc>
                <a:buClr>
                  <a:srgbClr val="C00000"/>
                </a:buClr>
                <a:buSzPct val="120000"/>
                <a:buFont typeface="Arial" panose="020B0604020202020204" pitchFamily="34" charset="0"/>
                <a:buChar char="•"/>
                <a:defRPr/>
              </a:pPr>
              <a:r>
                <a:rPr lang="es-MX" sz="1600" b="1" dirty="0">
                  <a:solidFill>
                    <a:prstClr val="black"/>
                  </a:solidFill>
                  <a:latin typeface="+mj-lt"/>
                </a:rPr>
                <a:t>Michoacán</a:t>
              </a:r>
            </a:p>
            <a:p>
              <a:pPr marL="285750" lvl="0" indent="-285750">
                <a:lnSpc>
                  <a:spcPct val="90000"/>
                </a:lnSpc>
                <a:buClr>
                  <a:srgbClr val="C00000"/>
                </a:buClr>
                <a:buSzPct val="120000"/>
                <a:buFont typeface="Arial" panose="020B0604020202020204" pitchFamily="34" charset="0"/>
                <a:buChar char="•"/>
                <a:defRPr/>
              </a:pPr>
              <a:r>
                <a:rPr lang="es-MX" sz="1600" b="1" dirty="0">
                  <a:solidFill>
                    <a:prstClr val="black"/>
                  </a:solidFill>
                  <a:latin typeface="+mj-lt"/>
                </a:rPr>
                <a:t>Ciudad de México</a:t>
              </a:r>
            </a:p>
            <a:p>
              <a:pPr marL="285750" lvl="0" indent="-285750">
                <a:lnSpc>
                  <a:spcPct val="90000"/>
                </a:lnSpc>
                <a:buClr>
                  <a:srgbClr val="C00000"/>
                </a:buClr>
                <a:buSzPct val="120000"/>
                <a:buFont typeface="Arial" panose="020B0604020202020204" pitchFamily="34" charset="0"/>
                <a:buChar char="•"/>
                <a:defRPr/>
              </a:pPr>
              <a:r>
                <a:rPr lang="es-MX" sz="1600" b="1" dirty="0">
                  <a:solidFill>
                    <a:prstClr val="black"/>
                  </a:solidFill>
                  <a:latin typeface="+mj-lt"/>
                </a:rPr>
                <a:t>Estado de México</a:t>
              </a:r>
            </a:p>
            <a:p>
              <a:pPr marL="285750" lvl="0" indent="-285750">
                <a:lnSpc>
                  <a:spcPct val="90000"/>
                </a:lnSpc>
                <a:buClr>
                  <a:srgbClr val="C00000"/>
                </a:buClr>
                <a:buSzPct val="120000"/>
                <a:buFont typeface="Arial" panose="020B0604020202020204" pitchFamily="34" charset="0"/>
                <a:buChar char="•"/>
                <a:defRPr/>
              </a:pPr>
              <a:r>
                <a:rPr lang="es-MX" sz="1600" b="1" dirty="0">
                  <a:solidFill>
                    <a:prstClr val="black"/>
                  </a:solidFill>
                  <a:latin typeface="+mj-lt"/>
                </a:rPr>
                <a:t>Hidalgo</a:t>
              </a:r>
            </a:p>
          </p:txBody>
        </p:sp>
        <p:sp>
          <p:nvSpPr>
            <p:cNvPr id="23" name="TextBox 7">
              <a:extLst>
                <a:ext uri="{FF2B5EF4-FFF2-40B4-BE49-F238E27FC236}">
                  <a16:creationId xmlns:a16="http://schemas.microsoft.com/office/drawing/2014/main" id="{E57CFB2A-8D71-2B6B-9857-EC9C2761F45F}"/>
                </a:ext>
              </a:extLst>
            </p:cNvPr>
            <p:cNvSpPr/>
            <p:nvPr/>
          </p:nvSpPr>
          <p:spPr>
            <a:xfrm>
              <a:off x="9389661" y="3772309"/>
              <a:ext cx="2413986" cy="7571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marL="285750" lvl="0" indent="-285750">
                <a:lnSpc>
                  <a:spcPct val="90000"/>
                </a:lnSpc>
                <a:buClr>
                  <a:srgbClr val="C00000"/>
                </a:buClr>
                <a:buSzPct val="120000"/>
                <a:buFont typeface="Arial" panose="020B0604020202020204" pitchFamily="34" charset="0"/>
                <a:buChar char="•"/>
                <a:defRPr/>
              </a:pPr>
              <a:r>
                <a:rPr lang="es-MX" sz="1600" b="1" dirty="0">
                  <a:solidFill>
                    <a:prstClr val="black"/>
                  </a:solidFill>
                  <a:latin typeface="+mj-lt"/>
                </a:rPr>
                <a:t>Querétaro</a:t>
              </a:r>
            </a:p>
            <a:p>
              <a:pPr marL="285750" lvl="0" indent="-285750">
                <a:lnSpc>
                  <a:spcPct val="90000"/>
                </a:lnSpc>
                <a:buClr>
                  <a:srgbClr val="C00000"/>
                </a:buClr>
                <a:buSzPct val="120000"/>
                <a:buFont typeface="Arial" panose="020B0604020202020204" pitchFamily="34" charset="0"/>
                <a:buChar char="•"/>
                <a:defRPr/>
              </a:pPr>
              <a:r>
                <a:rPr lang="es-MX" sz="1600" b="1" dirty="0">
                  <a:solidFill>
                    <a:prstClr val="black"/>
                  </a:solidFill>
                  <a:latin typeface="+mj-lt"/>
                </a:rPr>
                <a:t>Puebla</a:t>
              </a:r>
            </a:p>
            <a:p>
              <a:pPr marL="285750" lvl="0" indent="-285750">
                <a:lnSpc>
                  <a:spcPct val="90000"/>
                </a:lnSpc>
                <a:buClr>
                  <a:srgbClr val="C00000"/>
                </a:buClr>
                <a:buSzPct val="120000"/>
                <a:buFont typeface="Arial" panose="020B0604020202020204" pitchFamily="34" charset="0"/>
                <a:buChar char="•"/>
                <a:defRPr/>
              </a:pPr>
              <a:r>
                <a:rPr lang="es-MX" sz="1600" b="1" dirty="0">
                  <a:solidFill>
                    <a:prstClr val="black"/>
                  </a:solidFill>
                  <a:latin typeface="+mj-lt"/>
                </a:rPr>
                <a:t>Tlaxcala</a:t>
              </a:r>
            </a:p>
          </p:txBody>
        </p:sp>
        <p:sp>
          <p:nvSpPr>
            <p:cNvPr id="24" name="TextBox 7">
              <a:extLst>
                <a:ext uri="{FF2B5EF4-FFF2-40B4-BE49-F238E27FC236}">
                  <a16:creationId xmlns:a16="http://schemas.microsoft.com/office/drawing/2014/main" id="{0679DEA9-1F30-51E1-4A2B-B0AC812CC5A4}"/>
                </a:ext>
              </a:extLst>
            </p:cNvPr>
            <p:cNvSpPr/>
            <p:nvPr/>
          </p:nvSpPr>
          <p:spPr>
            <a:xfrm>
              <a:off x="5230741" y="5394735"/>
              <a:ext cx="1410687" cy="3176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lvl="0">
                <a:lnSpc>
                  <a:spcPct val="80000"/>
                </a:lnSpc>
                <a:buClr>
                  <a:srgbClr val="18385F"/>
                </a:buClr>
                <a:buSzPct val="120000"/>
                <a:defRPr/>
              </a:pPr>
              <a:r>
                <a:rPr lang="es-MX" b="1" dirty="0">
                  <a:solidFill>
                    <a:prstClr val="black"/>
                  </a:solidFill>
                  <a:latin typeface="Calibri "/>
                </a:rPr>
                <a:t>Sur</a:t>
              </a:r>
              <a:endParaRPr lang="es-MX" dirty="0">
                <a:solidFill>
                  <a:prstClr val="black"/>
                </a:solidFill>
                <a:latin typeface="+mj-lt"/>
              </a:endParaRPr>
            </a:p>
          </p:txBody>
        </p:sp>
        <p:sp>
          <p:nvSpPr>
            <p:cNvPr id="25" name="TextBox 7">
              <a:extLst>
                <a:ext uri="{FF2B5EF4-FFF2-40B4-BE49-F238E27FC236}">
                  <a16:creationId xmlns:a16="http://schemas.microsoft.com/office/drawing/2014/main" id="{6843892C-B5D0-F7FE-630C-FC25F6D57D07}"/>
                </a:ext>
              </a:extLst>
            </p:cNvPr>
            <p:cNvSpPr/>
            <p:nvPr/>
          </p:nvSpPr>
          <p:spPr>
            <a:xfrm>
              <a:off x="6935221" y="5153454"/>
              <a:ext cx="2115986" cy="7571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marL="285750" lvl="0" indent="-285750">
                <a:lnSpc>
                  <a:spcPct val="90000"/>
                </a:lnSpc>
                <a:buClr>
                  <a:srgbClr val="7030A0"/>
                </a:buClr>
                <a:buSzPct val="120000"/>
                <a:buFont typeface="Arial" panose="020B0604020202020204" pitchFamily="34" charset="0"/>
                <a:buChar char="•"/>
                <a:defRPr/>
              </a:pPr>
              <a:r>
                <a:rPr lang="es-MX" sz="1600" b="1" dirty="0">
                  <a:solidFill>
                    <a:prstClr val="black"/>
                  </a:solidFill>
                  <a:latin typeface="+mj-lt"/>
                </a:rPr>
                <a:t>Chiapas</a:t>
              </a:r>
            </a:p>
            <a:p>
              <a:pPr marL="285750" lvl="0" indent="-285750">
                <a:lnSpc>
                  <a:spcPct val="90000"/>
                </a:lnSpc>
                <a:buClr>
                  <a:srgbClr val="7030A0"/>
                </a:buClr>
                <a:buSzPct val="120000"/>
                <a:buFont typeface="Arial" panose="020B0604020202020204" pitchFamily="34" charset="0"/>
                <a:buChar char="•"/>
                <a:defRPr/>
              </a:pPr>
              <a:r>
                <a:rPr lang="es-MX" sz="1600" b="1" dirty="0">
                  <a:solidFill>
                    <a:prstClr val="black"/>
                  </a:solidFill>
                  <a:latin typeface="+mj-lt"/>
                </a:rPr>
                <a:t>Oaxaca</a:t>
              </a:r>
            </a:p>
            <a:p>
              <a:pPr marL="285750" lvl="0" indent="-285750">
                <a:lnSpc>
                  <a:spcPct val="90000"/>
                </a:lnSpc>
                <a:buClr>
                  <a:srgbClr val="7030A0"/>
                </a:buClr>
                <a:buSzPct val="120000"/>
                <a:buFont typeface="Arial" panose="020B0604020202020204" pitchFamily="34" charset="0"/>
                <a:buChar char="•"/>
                <a:defRPr/>
              </a:pPr>
              <a:r>
                <a:rPr lang="es-MX" sz="1600" b="1" dirty="0">
                  <a:solidFill>
                    <a:prstClr val="black"/>
                  </a:solidFill>
                  <a:latin typeface="+mj-lt"/>
                </a:rPr>
                <a:t>Campeche</a:t>
              </a:r>
            </a:p>
          </p:txBody>
        </p:sp>
      </p:grpSp>
      <p:pic>
        <p:nvPicPr>
          <p:cNvPr id="2050" name="Picture 2" descr="Mapa republica mexicana imágenes de stock de arte vectorial | Depositphotos">
            <a:extLst>
              <a:ext uri="{FF2B5EF4-FFF2-40B4-BE49-F238E27FC236}">
                <a16:creationId xmlns:a16="http://schemas.microsoft.com/office/drawing/2014/main" id="{811A11D3-61A6-3E6C-0757-57FCCB76E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77" y="2110043"/>
            <a:ext cx="4825761" cy="3635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89899DD5-9958-06BC-95C6-B8E99C07B789}"/>
              </a:ext>
            </a:extLst>
          </p:cNvPr>
          <p:cNvSpPr/>
          <p:nvPr/>
        </p:nvSpPr>
        <p:spPr>
          <a:xfrm>
            <a:off x="9409720" y="5081601"/>
            <a:ext cx="2115986" cy="5355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/>
          <a:p>
            <a:pPr marL="285750" lvl="0" indent="-285750">
              <a:lnSpc>
                <a:spcPct val="90000"/>
              </a:lnSpc>
              <a:buClr>
                <a:srgbClr val="7030A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MX" sz="1600" b="1" dirty="0">
                <a:solidFill>
                  <a:prstClr val="black"/>
                </a:solidFill>
                <a:latin typeface="+mj-lt"/>
              </a:rPr>
              <a:t>Yucatán</a:t>
            </a:r>
          </a:p>
          <a:p>
            <a:pPr marL="285750" lvl="0" indent="-285750">
              <a:lnSpc>
                <a:spcPct val="90000"/>
              </a:lnSpc>
              <a:buClr>
                <a:srgbClr val="7030A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MX" sz="1600" b="1" dirty="0">
                <a:solidFill>
                  <a:prstClr val="black"/>
                </a:solidFill>
                <a:latin typeface="+mj-lt"/>
              </a:rPr>
              <a:t>Guerrero</a:t>
            </a:r>
          </a:p>
        </p:txBody>
      </p:sp>
    </p:spTree>
    <p:extLst>
      <p:ext uri="{BB962C8B-B14F-4D97-AF65-F5344CB8AC3E}">
        <p14:creationId xmlns:p14="http://schemas.microsoft.com/office/powerpoint/2010/main" val="2290850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4C9392-9D7E-48E2-81A3-5D6E683C7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426" y="130452"/>
            <a:ext cx="105155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_tradnl" sz="4000" kern="1200" dirty="0">
                <a:latin typeface="+mj-lt"/>
                <a:ea typeface="+mj-ea"/>
                <a:cs typeface="+mj-cs"/>
              </a:rPr>
              <a:t>VI. Cronograma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0190DB1D-644C-A439-247B-922F0FE061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088948"/>
              </p:ext>
            </p:extLst>
          </p:nvPr>
        </p:nvGraphicFramePr>
        <p:xfrm>
          <a:off x="331572" y="1428065"/>
          <a:ext cx="11528852" cy="5164933"/>
        </p:xfrm>
        <a:graphic>
          <a:graphicData uri="http://schemas.openxmlformats.org/drawingml/2006/table">
            <a:tbl>
              <a:tblPr firstRow="1" firstCol="1" bandRow="1"/>
              <a:tblGrid>
                <a:gridCol w="3494099">
                  <a:extLst>
                    <a:ext uri="{9D8B030D-6E8A-4147-A177-3AD203B41FA5}">
                      <a16:colId xmlns:a16="http://schemas.microsoft.com/office/drawing/2014/main" val="2369213114"/>
                    </a:ext>
                  </a:extLst>
                </a:gridCol>
                <a:gridCol w="5864385">
                  <a:extLst>
                    <a:ext uri="{9D8B030D-6E8A-4147-A177-3AD203B41FA5}">
                      <a16:colId xmlns:a16="http://schemas.microsoft.com/office/drawing/2014/main" val="2100582221"/>
                    </a:ext>
                  </a:extLst>
                </a:gridCol>
                <a:gridCol w="542592">
                  <a:extLst>
                    <a:ext uri="{9D8B030D-6E8A-4147-A177-3AD203B41FA5}">
                      <a16:colId xmlns:a16="http://schemas.microsoft.com/office/drawing/2014/main" val="477407555"/>
                    </a:ext>
                  </a:extLst>
                </a:gridCol>
                <a:gridCol w="542592">
                  <a:extLst>
                    <a:ext uri="{9D8B030D-6E8A-4147-A177-3AD203B41FA5}">
                      <a16:colId xmlns:a16="http://schemas.microsoft.com/office/drawing/2014/main" val="1099301839"/>
                    </a:ext>
                  </a:extLst>
                </a:gridCol>
                <a:gridCol w="542592">
                  <a:extLst>
                    <a:ext uri="{9D8B030D-6E8A-4147-A177-3AD203B41FA5}">
                      <a16:colId xmlns:a16="http://schemas.microsoft.com/office/drawing/2014/main" val="3469325263"/>
                    </a:ext>
                  </a:extLst>
                </a:gridCol>
                <a:gridCol w="542592">
                  <a:extLst>
                    <a:ext uri="{9D8B030D-6E8A-4147-A177-3AD203B41FA5}">
                      <a16:colId xmlns:a16="http://schemas.microsoft.com/office/drawing/2014/main" val="4075201677"/>
                    </a:ext>
                  </a:extLst>
                </a:gridCol>
              </a:tblGrid>
              <a:tr h="286421">
                <a:tc rowSpan="2"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RESULTADOS</a:t>
                      </a:r>
                      <a:endParaRPr lang="es-MX" sz="4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766" marR="98766" marT="49383" marB="493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ACTIVIDADES PREVISTAS</a:t>
                      </a:r>
                      <a:endParaRPr lang="es-MX" sz="4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766" marR="98766" marT="49383" marB="493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Años</a:t>
                      </a:r>
                      <a:endParaRPr lang="es-MX" sz="4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766" marR="98766" marT="49383" marB="493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331127"/>
                  </a:ext>
                </a:extLst>
              </a:tr>
              <a:tr h="197943"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089122"/>
                  </a:ext>
                </a:extLst>
              </a:tr>
              <a:tr h="197943">
                <a:tc rowSpan="4"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Resultado 1. </a:t>
                      </a: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Fundaciones del sector privado y organizaciones sociales aliadas incrementan sus capacidades para el diseño, implementación y evaluación de proyectos … </a:t>
                      </a:r>
                      <a:endParaRPr lang="es-MX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766" marR="98766" marT="49383" marB="493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 Realizar un diagnóstico de necesidades de fortalecimiento</a:t>
                      </a:r>
                      <a:endParaRPr lang="es-MX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591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591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677042"/>
                  </a:ext>
                </a:extLst>
              </a:tr>
              <a:tr h="346091"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 Diseñar e implementar programa de fortalecimiento de capacidades</a:t>
                      </a:r>
                      <a:endParaRPr lang="es-MX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59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591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9629763"/>
                  </a:ext>
                </a:extLst>
              </a:tr>
              <a:tr h="346091"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 Evaluar resultados de los proyectos implementados por las OSC.</a:t>
                      </a:r>
                      <a:endParaRPr lang="es-MX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59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591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3481350"/>
                  </a:ext>
                </a:extLst>
              </a:tr>
              <a:tr h="197943"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1.4. Monitoreo</a:t>
                      </a:r>
                      <a:endParaRPr lang="es-MX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59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59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59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736725"/>
                  </a:ext>
                </a:extLst>
              </a:tr>
              <a:tr h="346091">
                <a:tc rowSpan="5"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Resultado 2.  </a:t>
                      </a: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Organizaciones aliadas, implementadoras de los proyectos financiados, se integran a una comunidad de práctica y aprendizaje…</a:t>
                      </a:r>
                      <a:endParaRPr lang="es-MX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766" marR="98766" marT="49383" marB="493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 Convocar y acompañar una comunidad de práctica y aprendizaje</a:t>
                      </a:r>
                      <a:endParaRPr lang="es-MX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1972448"/>
                  </a:ext>
                </a:extLst>
              </a:tr>
              <a:tr h="197943"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2.2 Sistematizar prácticas y experiencias exitosas e innovadoras</a:t>
                      </a:r>
                      <a:endParaRPr lang="es-MX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9592465"/>
                  </a:ext>
                </a:extLst>
              </a:tr>
              <a:tr h="346091"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2.3 Diseñar e implementar una estrategia de comunicación y difusión.</a:t>
                      </a:r>
                      <a:endParaRPr lang="es-MX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7335912"/>
                  </a:ext>
                </a:extLst>
              </a:tr>
              <a:tr h="346091"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2.4 Realizar foros y eventos para compartir e intercambiar experiencias</a:t>
                      </a:r>
                      <a:endParaRPr lang="es-MX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754232"/>
                  </a:ext>
                </a:extLst>
              </a:tr>
              <a:tr h="197943"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2.5. Monitoreo</a:t>
                      </a:r>
                      <a:endParaRPr lang="es-MX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9448492"/>
                  </a:ext>
                </a:extLst>
              </a:tr>
              <a:tr h="346091">
                <a:tc rowSpan="5"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Resultado 3.   </a:t>
                      </a: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Fondos de inversión del sector privado cuentan con reglas y soluciones ágiles para responder a crisis y desastres con perspectiva de género.. </a:t>
                      </a:r>
                      <a:endParaRPr lang="es-MX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766" marR="98766" marT="49383" marB="493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 Co-diseñar protocolos, lineamientos</a:t>
                      </a:r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operativos de recuperación</a:t>
                      </a:r>
                      <a:endParaRPr lang="es-MX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8049801"/>
                  </a:ext>
                </a:extLst>
              </a:tr>
              <a:tr h="346091"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3.2 Elaborar Caja de herramientas e instrumentos ad hoc para fondear.</a:t>
                      </a:r>
                      <a:endParaRPr lang="es-MX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310060"/>
                  </a:ext>
                </a:extLst>
              </a:tr>
              <a:tr h="346091"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3.3 Acompañar implementación de convocatorias y proyectos de recuperación.</a:t>
                      </a:r>
                      <a:endParaRPr lang="es-MX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5985602"/>
                  </a:ext>
                </a:extLst>
              </a:tr>
              <a:tr h="197943"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3.4 Facilitar la recuperación de lecciones aprendidas</a:t>
                      </a:r>
                      <a:endParaRPr lang="es-MX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532268"/>
                  </a:ext>
                </a:extLst>
              </a:tr>
              <a:tr h="197943"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3.5. Monitoreo</a:t>
                      </a:r>
                      <a:endParaRPr lang="es-MX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MX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11" marR="48011" marT="10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5798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9793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4C9392-9D7E-48E2-81A3-5D6E683C7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/>
              <a:t>VII. Organigrama</a:t>
            </a:r>
            <a:endParaRPr lang="es-MX" sz="40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406A6DF-57F6-04EB-0794-D1C8F6590486}"/>
              </a:ext>
            </a:extLst>
          </p:cNvPr>
          <p:cNvSpPr txBox="1"/>
          <p:nvPr/>
        </p:nvSpPr>
        <p:spPr>
          <a:xfrm>
            <a:off x="7208874" y="1486163"/>
            <a:ext cx="436860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b="1" dirty="0"/>
              <a:t>Junta Directiva del Proyecto: </a:t>
            </a:r>
            <a:r>
              <a:rPr lang="es-MX" dirty="0"/>
              <a:t>es el órgano encargado de tomar las decisiones sustantivas y supervisar.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es-MX" dirty="0"/>
              <a:t>Integrada por:</a:t>
            </a:r>
            <a:r>
              <a:rPr lang="es-MX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MX" dirty="0">
                <a:solidFill>
                  <a:schemeClr val="bg2">
                    <a:lumMod val="25000"/>
                  </a:schemeClr>
                </a:solidFill>
              </a:rPr>
              <a:t>PNUD, S.R.E., FGRA, FSCB, Unidad Proyectos RRD, y Coordinación del proyecto.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021027C-79DF-2F5B-027C-AE1EEC63D228}"/>
              </a:ext>
            </a:extLst>
          </p:cNvPr>
          <p:cNvSpPr txBox="1"/>
          <p:nvPr/>
        </p:nvSpPr>
        <p:spPr>
          <a:xfrm>
            <a:off x="7208874" y="3700629"/>
            <a:ext cx="43686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b="1" dirty="0"/>
              <a:t>Coordinación Técnica y Estratégica del Proyecto: </a:t>
            </a:r>
            <a:r>
              <a:rPr lang="es-MX" dirty="0"/>
              <a:t>es quien se ocupa de gestionar e implementar todas las acciones del proyecto para alcanzar los resultados. Supervisa al equipo técnico.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es-MX" dirty="0"/>
              <a:t>Integrada por: </a:t>
            </a:r>
            <a:r>
              <a:rPr lang="es-MX" dirty="0">
                <a:solidFill>
                  <a:srgbClr val="002060"/>
                </a:solidFill>
              </a:rPr>
              <a:t>personal del PNUD y administración.</a:t>
            </a:r>
          </a:p>
        </p:txBody>
      </p:sp>
      <p:grpSp>
        <p:nvGrpSpPr>
          <p:cNvPr id="11" name="Canvas 340">
            <a:extLst>
              <a:ext uri="{FF2B5EF4-FFF2-40B4-BE49-F238E27FC236}">
                <a16:creationId xmlns:a16="http://schemas.microsoft.com/office/drawing/2014/main" id="{A1D41F40-1EDC-49F8-ABE6-6A9AB15239DD}"/>
              </a:ext>
            </a:extLst>
          </p:cNvPr>
          <p:cNvGrpSpPr/>
          <p:nvPr/>
        </p:nvGrpSpPr>
        <p:grpSpPr>
          <a:xfrm>
            <a:off x="252582" y="1297172"/>
            <a:ext cx="7668674" cy="8410354"/>
            <a:chOff x="88042" y="38508"/>
            <a:chExt cx="7109683" cy="5953352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AA78E7EA-2110-3335-73FA-8C78AC608B91}"/>
                </a:ext>
              </a:extLst>
            </p:cNvPr>
            <p:cNvSpPr/>
            <p:nvPr/>
          </p:nvSpPr>
          <p:spPr>
            <a:xfrm>
              <a:off x="767715" y="2677160"/>
              <a:ext cx="6430010" cy="3314700"/>
            </a:xfrm>
            <a:prstGeom prst="rect">
              <a:avLst/>
            </a:prstGeom>
            <a:noFill/>
          </p:spPr>
        </p:sp>
        <p:sp>
          <p:nvSpPr>
            <p:cNvPr id="13" name="Rectangle 342">
              <a:extLst>
                <a:ext uri="{FF2B5EF4-FFF2-40B4-BE49-F238E27FC236}">
                  <a16:creationId xmlns:a16="http://schemas.microsoft.com/office/drawing/2014/main" id="{60841B6A-C866-DFFB-832B-FFE49FCE88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470" y="797706"/>
              <a:ext cx="1661822" cy="638931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/>
              <a:r>
                <a:rPr lang="es-ES_tradnl" sz="14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</a:rPr>
                <a:t>Coordinación Técnica y Administración operativa</a:t>
              </a:r>
              <a:endParaRPr lang="es-MX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14" name="AutoShape 347">
              <a:extLst>
                <a:ext uri="{FF2B5EF4-FFF2-40B4-BE49-F238E27FC236}">
                  <a16:creationId xmlns:a16="http://schemas.microsoft.com/office/drawing/2014/main" id="{6DCFA57D-2F25-12D6-E7E1-64DDFA0C446A}"/>
                </a:ext>
              </a:extLst>
            </p:cNvPr>
            <p:cNvCxnSpPr>
              <a:cxnSpLocks noChangeShapeType="1"/>
              <a:stCxn id="29" idx="2"/>
              <a:endCxn id="13" idx="0"/>
            </p:cNvCxnSpPr>
            <p:nvPr/>
          </p:nvCxnSpPr>
          <p:spPr bwMode="auto">
            <a:xfrm flipH="1">
              <a:off x="3088382" y="396042"/>
              <a:ext cx="4504" cy="40166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" name="Rectangle 348">
              <a:extLst>
                <a:ext uri="{FF2B5EF4-FFF2-40B4-BE49-F238E27FC236}">
                  <a16:creationId xmlns:a16="http://schemas.microsoft.com/office/drawing/2014/main" id="{4E3B473D-DC24-D067-CFD5-746FCDEB14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457" y="452671"/>
              <a:ext cx="1466913" cy="1156059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>
                <a:spcAft>
                  <a:spcPts val="300"/>
                </a:spcAft>
              </a:pPr>
              <a:r>
                <a:rPr lang="es-ES_tradnl" sz="1050" b="1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Unidad de Proyectos de Resiliencia, PNUD:</a:t>
              </a:r>
              <a:endParaRPr lang="es-MX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spcAft>
                  <a:spcPts val="300"/>
                </a:spcAft>
              </a:pPr>
              <a:r>
                <a:rPr lang="es-ES_tradnl" sz="105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Coordinación Estratégica, Alianzas, Comunicación, Monitoreo y Evaluación, </a:t>
              </a:r>
              <a:endParaRPr lang="es-MX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spcAft>
                  <a:spcPts val="300"/>
                </a:spcAft>
              </a:pPr>
              <a:r>
                <a:rPr lang="es-ES_tradnl" sz="105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Administración.</a:t>
              </a:r>
              <a:endParaRPr lang="es-MX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Rectangle 352">
              <a:extLst>
                <a:ext uri="{FF2B5EF4-FFF2-40B4-BE49-F238E27FC236}">
                  <a16:creationId xmlns:a16="http://schemas.microsoft.com/office/drawing/2014/main" id="{4209544A-D7EA-BF5E-D4B0-4042C03D2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873" y="2869426"/>
              <a:ext cx="1788796" cy="44527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/>
              <a:r>
                <a:rPr lang="es-ES" sz="1050">
                  <a:effectLst/>
                  <a:latin typeface="Calibri" panose="020F0502020204030204" pitchFamily="34" charset="0"/>
                  <a:ea typeface="Times New Roman" panose="02020603050405020304" pitchFamily="18" charset="0"/>
                </a:rPr>
                <a:t>Red de organizaciones implementadoras, socias de FGRA</a:t>
              </a:r>
              <a:endParaRPr lang="es-MX" sz="16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17" name="AutoShape 355">
              <a:extLst>
                <a:ext uri="{FF2B5EF4-FFF2-40B4-BE49-F238E27FC236}">
                  <a16:creationId xmlns:a16="http://schemas.microsoft.com/office/drawing/2014/main" id="{60D72044-91C5-C60C-8B47-7A3712A52524}"/>
                </a:ext>
              </a:extLst>
            </p:cNvPr>
            <p:cNvCxnSpPr>
              <a:cxnSpLocks noChangeShapeType="1"/>
              <a:endCxn id="19" idx="0"/>
            </p:cNvCxnSpPr>
            <p:nvPr/>
          </p:nvCxnSpPr>
          <p:spPr bwMode="auto">
            <a:xfrm>
              <a:off x="3191747" y="2692368"/>
              <a:ext cx="2275504" cy="162454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" name="Rectangle 356">
              <a:extLst>
                <a:ext uri="{FF2B5EF4-FFF2-40B4-BE49-F238E27FC236}">
                  <a16:creationId xmlns:a16="http://schemas.microsoft.com/office/drawing/2014/main" id="{F301E1B7-5685-B35A-3BEE-61FB6E5E94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0837" y="2869427"/>
              <a:ext cx="2113418" cy="44527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/>
              <a:r>
                <a:rPr lang="es-ES" sz="1100">
                  <a:effectLst/>
                  <a:latin typeface="Calibri" panose="020F0502020204030204" pitchFamily="34" charset="0"/>
                  <a:ea typeface="Times New Roman" panose="02020603050405020304" pitchFamily="18" charset="0"/>
                </a:rPr>
                <a:t>Red de organizaciones implementadoras, socias de FSC</a:t>
              </a:r>
              <a:endParaRPr lang="es-MX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9" name="Rectangle 23">
              <a:extLst>
                <a:ext uri="{FF2B5EF4-FFF2-40B4-BE49-F238E27FC236}">
                  <a16:creationId xmlns:a16="http://schemas.microsoft.com/office/drawing/2014/main" id="{6123F308-5C90-3689-14C5-0B3F704F1C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2261" y="2854822"/>
              <a:ext cx="1109980" cy="44513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/>
              <a:r>
                <a:rPr lang="es-ES" sz="1050">
                  <a:effectLst/>
                  <a:latin typeface="Calibri" panose="020F0502020204030204" pitchFamily="34" charset="0"/>
                  <a:ea typeface="Times New Roman" panose="02020603050405020304" pitchFamily="18" charset="0"/>
                </a:rPr>
                <a:t>Tercera red por definir</a:t>
              </a:r>
              <a:endParaRPr lang="es-MX" sz="16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20" name="AutoShape 355">
              <a:extLst>
                <a:ext uri="{FF2B5EF4-FFF2-40B4-BE49-F238E27FC236}">
                  <a16:creationId xmlns:a16="http://schemas.microsoft.com/office/drawing/2014/main" id="{97ACAEF6-1E50-A3A2-B222-DF300C7E58D6}"/>
                </a:ext>
              </a:extLst>
            </p:cNvPr>
            <p:cNvCxnSpPr>
              <a:cxnSpLocks noChangeShapeType="1"/>
              <a:stCxn id="13" idx="2"/>
              <a:endCxn id="18" idx="0"/>
            </p:cNvCxnSpPr>
            <p:nvPr/>
          </p:nvCxnSpPr>
          <p:spPr bwMode="auto">
            <a:xfrm rot="16200000" flipH="1">
              <a:off x="2536568" y="1988449"/>
              <a:ext cx="1432790" cy="329165"/>
            </a:xfrm>
            <a:prstGeom prst="bentConnector3">
              <a:avLst>
                <a:gd name="adj1" fmla="val 76083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AutoShape 354">
              <a:extLst>
                <a:ext uri="{FF2B5EF4-FFF2-40B4-BE49-F238E27FC236}">
                  <a16:creationId xmlns:a16="http://schemas.microsoft.com/office/drawing/2014/main" id="{E6299D87-1464-65F7-E195-92BC5D8CCB60}"/>
                </a:ext>
              </a:extLst>
            </p:cNvPr>
            <p:cNvCxnSpPr>
              <a:cxnSpLocks noChangeShapeType="1"/>
              <a:endCxn id="16" idx="0"/>
            </p:cNvCxnSpPr>
            <p:nvPr/>
          </p:nvCxnSpPr>
          <p:spPr bwMode="auto">
            <a:xfrm rot="10800000" flipV="1">
              <a:off x="1173271" y="2692368"/>
              <a:ext cx="2018482" cy="177058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" name="Rectangle 22">
              <a:extLst>
                <a:ext uri="{FF2B5EF4-FFF2-40B4-BE49-F238E27FC236}">
                  <a16:creationId xmlns:a16="http://schemas.microsoft.com/office/drawing/2014/main" id="{74742822-C069-4195-9A2B-1149F436A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2764" y="797706"/>
              <a:ext cx="1836751" cy="719856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>
                <a:spcAft>
                  <a:spcPts val="300"/>
                </a:spcAft>
              </a:pPr>
              <a:r>
                <a:rPr lang="es-MX" sz="1200" b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Equipos técnicos de organizaciones aliadas: </a:t>
              </a:r>
              <a:r>
                <a:rPr lang="es-MX" sz="120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                    a. Area de Agua, FGRA</a:t>
              </a:r>
              <a:endParaRPr lang="es-MX" sz="16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spcAft>
                  <a:spcPts val="300"/>
                </a:spcAft>
              </a:pPr>
              <a:r>
                <a:rPr lang="es-MX" sz="120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b. Consorcio FSC + NUUP</a:t>
              </a:r>
              <a:endParaRPr lang="es-MX" sz="16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3" name="AutoShape 358">
              <a:extLst>
                <a:ext uri="{FF2B5EF4-FFF2-40B4-BE49-F238E27FC236}">
                  <a16:creationId xmlns:a16="http://schemas.microsoft.com/office/drawing/2014/main" id="{806547B0-D672-932B-96F5-E3540C654522}"/>
                </a:ext>
              </a:extLst>
            </p:cNvPr>
            <p:cNvCxnSpPr>
              <a:cxnSpLocks noChangeShapeType="1"/>
              <a:stCxn id="22" idx="1"/>
              <a:endCxn id="13" idx="3"/>
            </p:cNvCxnSpPr>
            <p:nvPr/>
          </p:nvCxnSpPr>
          <p:spPr bwMode="auto">
            <a:xfrm rot="10800000">
              <a:off x="3919292" y="1117172"/>
              <a:ext cx="473472" cy="40462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" name="Rectangle 27">
              <a:extLst>
                <a:ext uri="{FF2B5EF4-FFF2-40B4-BE49-F238E27FC236}">
                  <a16:creationId xmlns:a16="http://schemas.microsoft.com/office/drawing/2014/main" id="{C9AB01F1-2494-349C-75AE-AA1C696173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042" y="2045807"/>
              <a:ext cx="1788795" cy="450081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>
                <a:lnSpc>
                  <a:spcPct val="115000"/>
                </a:lnSpc>
              </a:pPr>
              <a:r>
                <a:rPr lang="es-ES_tradnl" sz="11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</a:rPr>
                <a:t>Organización Socia Responsable del Proyecto</a:t>
              </a:r>
              <a:endParaRPr lang="es-MX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25" name="AutoShape 358">
              <a:extLst>
                <a:ext uri="{FF2B5EF4-FFF2-40B4-BE49-F238E27FC236}">
                  <a16:creationId xmlns:a16="http://schemas.microsoft.com/office/drawing/2014/main" id="{C1EA5E7D-8A6B-E1DE-783D-5AB69E13C23C}"/>
                </a:ext>
              </a:extLst>
            </p:cNvPr>
            <p:cNvCxnSpPr>
              <a:cxnSpLocks noChangeShapeType="1"/>
              <a:stCxn id="24" idx="0"/>
              <a:endCxn id="13" idx="2"/>
            </p:cNvCxnSpPr>
            <p:nvPr/>
          </p:nvCxnSpPr>
          <p:spPr bwMode="auto">
            <a:xfrm rot="5400000" flipH="1" flipV="1">
              <a:off x="1730825" y="688252"/>
              <a:ext cx="609170" cy="2105941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AutoShape 358">
              <a:extLst>
                <a:ext uri="{FF2B5EF4-FFF2-40B4-BE49-F238E27FC236}">
                  <a16:creationId xmlns:a16="http://schemas.microsoft.com/office/drawing/2014/main" id="{F45A71AA-0D14-9B57-4D71-C2B02EDC06AF}"/>
                </a:ext>
              </a:extLst>
            </p:cNvPr>
            <p:cNvCxnSpPr>
              <a:cxnSpLocks noChangeShapeType="1"/>
              <a:endCxn id="13" idx="1"/>
            </p:cNvCxnSpPr>
            <p:nvPr/>
          </p:nvCxnSpPr>
          <p:spPr bwMode="auto">
            <a:xfrm flipV="1">
              <a:off x="1681370" y="1117172"/>
              <a:ext cx="576100" cy="160429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" name="Cuadro de texto 27">
              <a:extLst>
                <a:ext uri="{FF2B5EF4-FFF2-40B4-BE49-F238E27FC236}">
                  <a16:creationId xmlns:a16="http://schemas.microsoft.com/office/drawing/2014/main" id="{ABEA75DE-BF5D-38A5-9434-3C6123601DDF}"/>
                </a:ext>
              </a:extLst>
            </p:cNvPr>
            <p:cNvSpPr txBox="1"/>
            <p:nvPr/>
          </p:nvSpPr>
          <p:spPr>
            <a:xfrm>
              <a:off x="3542828" y="1775707"/>
              <a:ext cx="2607175" cy="80332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ES" sz="11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</a:rPr>
                <a:t>Especialistas del equipo </a:t>
              </a:r>
              <a:r>
                <a:rPr lang="es-ES" sz="11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</a:rPr>
                <a:t>de proyecto:  Monitoreo y evaluación de donaciones, Fortalecimiento de capacidades, Ecotecnologías del agua.</a:t>
              </a:r>
              <a:endParaRPr lang="es-MX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28" name="Conector angular 27">
              <a:extLst>
                <a:ext uri="{FF2B5EF4-FFF2-40B4-BE49-F238E27FC236}">
                  <a16:creationId xmlns:a16="http://schemas.microsoft.com/office/drawing/2014/main" id="{839F0AD2-59C6-1B96-3D1F-926D1BAD5B14}"/>
                </a:ext>
              </a:extLst>
            </p:cNvPr>
            <p:cNvCxnSpPr>
              <a:stCxn id="13" idx="2"/>
              <a:endCxn id="27" idx="1"/>
            </p:cNvCxnSpPr>
            <p:nvPr/>
          </p:nvCxnSpPr>
          <p:spPr>
            <a:xfrm rot="16200000" flipH="1">
              <a:off x="2945238" y="1579779"/>
              <a:ext cx="740733" cy="454447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Cuadro de texto 31">
              <a:extLst>
                <a:ext uri="{FF2B5EF4-FFF2-40B4-BE49-F238E27FC236}">
                  <a16:creationId xmlns:a16="http://schemas.microsoft.com/office/drawing/2014/main" id="{4A5CB7B6-D244-E3CE-A746-68FCD3F24A81}"/>
                </a:ext>
              </a:extLst>
            </p:cNvPr>
            <p:cNvSpPr txBox="1"/>
            <p:nvPr/>
          </p:nvSpPr>
          <p:spPr>
            <a:xfrm>
              <a:off x="1437741" y="38508"/>
              <a:ext cx="3310288" cy="35753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ES" sz="14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</a:rPr>
                <a:t>Junta de Proyecto: AMEXCID, PNUD, FGRA, FSCB</a:t>
              </a:r>
              <a:endParaRPr lang="es-MX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4524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1B543FA9-5CE7-4067-6B73-9B79EE401112}"/>
              </a:ext>
            </a:extLst>
          </p:cNvPr>
          <p:cNvGrpSpPr/>
          <p:nvPr/>
        </p:nvGrpSpPr>
        <p:grpSpPr>
          <a:xfrm>
            <a:off x="7937463" y="1229213"/>
            <a:ext cx="3988318" cy="4882925"/>
            <a:chOff x="7404592" y="1907456"/>
            <a:chExt cx="4397007" cy="4976329"/>
          </a:xfrm>
        </p:grpSpPr>
        <p:sp>
          <p:nvSpPr>
            <p:cNvPr id="6" name="Rectángulo: esquinas redondeadas 60">
              <a:extLst>
                <a:ext uri="{FF2B5EF4-FFF2-40B4-BE49-F238E27FC236}">
                  <a16:creationId xmlns:a16="http://schemas.microsoft.com/office/drawing/2014/main" id="{637FAF49-2F08-08CB-3BD3-5B72D90634E6}"/>
                </a:ext>
              </a:extLst>
            </p:cNvPr>
            <p:cNvSpPr/>
            <p:nvPr/>
          </p:nvSpPr>
          <p:spPr>
            <a:xfrm>
              <a:off x="7404592" y="2944196"/>
              <a:ext cx="4353191" cy="397682"/>
            </a:xfrm>
            <a:prstGeom prst="roundRect">
              <a:avLst/>
            </a:prstGeom>
            <a:solidFill>
              <a:srgbClr val="0068B3"/>
            </a:solidFill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600" dirty="0">
                  <a:solidFill>
                    <a:schemeClr val="bg1"/>
                  </a:solidFill>
                  <a:latin typeface="+mj-lt"/>
                </a:rPr>
                <a:t>Donantes             |       MXN</a:t>
              </a:r>
              <a:endParaRPr lang="es-MX" sz="14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" name="Rectángulo: esquinas redondeadas 29">
              <a:extLst>
                <a:ext uri="{FF2B5EF4-FFF2-40B4-BE49-F238E27FC236}">
                  <a16:creationId xmlns:a16="http://schemas.microsoft.com/office/drawing/2014/main" id="{35D1BC13-09EE-65EB-7602-5B7F98F0E3C9}"/>
                </a:ext>
              </a:extLst>
            </p:cNvPr>
            <p:cNvSpPr/>
            <p:nvPr/>
          </p:nvSpPr>
          <p:spPr>
            <a:xfrm>
              <a:off x="7438350" y="3449132"/>
              <a:ext cx="2476189" cy="467819"/>
            </a:xfrm>
            <a:prstGeom prst="roundRect">
              <a:avLst/>
            </a:prstGeom>
            <a:solidFill>
              <a:srgbClr val="203864"/>
            </a:solidFill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1400" dirty="0">
                  <a:solidFill>
                    <a:schemeClr val="bg1"/>
                  </a:solidFill>
                  <a:latin typeface="+mj-lt"/>
                </a:rPr>
                <a:t> Fundación Gonzalo Río Arronte</a:t>
              </a:r>
            </a:p>
          </p:txBody>
        </p:sp>
        <p:sp>
          <p:nvSpPr>
            <p:cNvPr id="11" name="Rectángulo: esquinas redondeadas 47">
              <a:extLst>
                <a:ext uri="{FF2B5EF4-FFF2-40B4-BE49-F238E27FC236}">
                  <a16:creationId xmlns:a16="http://schemas.microsoft.com/office/drawing/2014/main" id="{A91665D9-901C-B406-1B5F-C5063CF924E2}"/>
                </a:ext>
              </a:extLst>
            </p:cNvPr>
            <p:cNvSpPr/>
            <p:nvPr/>
          </p:nvSpPr>
          <p:spPr>
            <a:xfrm>
              <a:off x="10041410" y="3507803"/>
              <a:ext cx="1716374" cy="311363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203864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s-ES" sz="1400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</a:rPr>
                <a:t>$  10,500,990.10</a:t>
              </a:r>
              <a:endParaRPr lang="es-MX" sz="14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2" name="Rectángulo: esquinas redondeadas 29">
              <a:extLst>
                <a:ext uri="{FF2B5EF4-FFF2-40B4-BE49-F238E27FC236}">
                  <a16:creationId xmlns:a16="http://schemas.microsoft.com/office/drawing/2014/main" id="{829F3493-48BA-7F4D-1ACA-F6BD9F7C92DF}"/>
                </a:ext>
              </a:extLst>
            </p:cNvPr>
            <p:cNvSpPr/>
            <p:nvPr/>
          </p:nvSpPr>
          <p:spPr>
            <a:xfrm>
              <a:off x="7438350" y="3997873"/>
              <a:ext cx="2536284" cy="734626"/>
            </a:xfrm>
            <a:prstGeom prst="roundRect">
              <a:avLst/>
            </a:prstGeom>
            <a:solidFill>
              <a:srgbClr val="203864"/>
            </a:solidFill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1400" dirty="0">
                  <a:solidFill>
                    <a:schemeClr val="bg1"/>
                  </a:solidFill>
                  <a:latin typeface="+mj-lt"/>
                </a:rPr>
                <a:t> Fomento Social Citibanamex (Fundación Ayuda en Acción)</a:t>
              </a:r>
            </a:p>
          </p:txBody>
        </p:sp>
        <p:sp>
          <p:nvSpPr>
            <p:cNvPr id="13" name="Rectángulo: esquinas redondeadas 47">
              <a:extLst>
                <a:ext uri="{FF2B5EF4-FFF2-40B4-BE49-F238E27FC236}">
                  <a16:creationId xmlns:a16="http://schemas.microsoft.com/office/drawing/2014/main" id="{9A2EE28D-ADFF-8530-37BE-E8BC60FD5939}"/>
                </a:ext>
              </a:extLst>
            </p:cNvPr>
            <p:cNvSpPr/>
            <p:nvPr/>
          </p:nvSpPr>
          <p:spPr>
            <a:xfrm>
              <a:off x="10085225" y="4181037"/>
              <a:ext cx="1716374" cy="311363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203864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s-ES" sz="1400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</a:rPr>
                <a:t>$       800,000.00 </a:t>
              </a:r>
              <a:endParaRPr lang="es-MX" sz="14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4" name="Rectángulo: esquinas redondeadas 47">
              <a:extLst>
                <a:ext uri="{FF2B5EF4-FFF2-40B4-BE49-F238E27FC236}">
                  <a16:creationId xmlns:a16="http://schemas.microsoft.com/office/drawing/2014/main" id="{65E520E3-3183-7925-B207-67D320CCB5C7}"/>
                </a:ext>
              </a:extLst>
            </p:cNvPr>
            <p:cNvSpPr/>
            <p:nvPr/>
          </p:nvSpPr>
          <p:spPr>
            <a:xfrm>
              <a:off x="10085225" y="6046243"/>
              <a:ext cx="1716374" cy="311363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203864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s-ES" sz="1400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</a:rPr>
                <a:t>$  10,783.009.90</a:t>
              </a:r>
              <a:endParaRPr lang="es-MX" sz="14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5" name="Rectángulo: esquinas redondeadas 29">
              <a:extLst>
                <a:ext uri="{FF2B5EF4-FFF2-40B4-BE49-F238E27FC236}">
                  <a16:creationId xmlns:a16="http://schemas.microsoft.com/office/drawing/2014/main" id="{E1B99E97-4634-E3FF-84E2-E7CE112E6B51}"/>
                </a:ext>
              </a:extLst>
            </p:cNvPr>
            <p:cNvSpPr/>
            <p:nvPr/>
          </p:nvSpPr>
          <p:spPr>
            <a:xfrm>
              <a:off x="7502946" y="6005119"/>
              <a:ext cx="2471688" cy="422665"/>
            </a:xfrm>
            <a:prstGeom prst="roundRect">
              <a:avLst/>
            </a:prstGeom>
            <a:solidFill>
              <a:srgbClr val="203864"/>
            </a:solidFill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1400" dirty="0">
                  <a:solidFill>
                    <a:schemeClr val="bg1"/>
                  </a:solidFill>
                  <a:latin typeface="+mj-lt"/>
                </a:rPr>
                <a:t>A financiar (otros donantes)</a:t>
              </a:r>
            </a:p>
          </p:txBody>
        </p:sp>
        <p:sp>
          <p:nvSpPr>
            <p:cNvPr id="16" name="Rectángulo: esquinas redondeadas 29">
              <a:extLst>
                <a:ext uri="{FF2B5EF4-FFF2-40B4-BE49-F238E27FC236}">
                  <a16:creationId xmlns:a16="http://schemas.microsoft.com/office/drawing/2014/main" id="{6087056F-05CA-4A94-DBBB-7F1EF768054E}"/>
                </a:ext>
              </a:extLst>
            </p:cNvPr>
            <p:cNvSpPr/>
            <p:nvPr/>
          </p:nvSpPr>
          <p:spPr>
            <a:xfrm>
              <a:off x="7499094" y="6572422"/>
              <a:ext cx="2475540" cy="311363"/>
            </a:xfrm>
            <a:prstGeom prst="roundRect">
              <a:avLst/>
            </a:prstGeom>
            <a:solidFill>
              <a:srgbClr val="FBE5D6"/>
            </a:solidFill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s-MX" sz="1200" b="1" dirty="0">
                  <a:solidFill>
                    <a:schemeClr val="tx1"/>
                  </a:solidFill>
                  <a:latin typeface="+mj-lt"/>
                </a:rPr>
                <a:t>TOTAL:</a:t>
              </a:r>
              <a:endParaRPr lang="es-MX" sz="1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7" name="Rectángulo: esquinas redondeadas 47">
              <a:extLst>
                <a:ext uri="{FF2B5EF4-FFF2-40B4-BE49-F238E27FC236}">
                  <a16:creationId xmlns:a16="http://schemas.microsoft.com/office/drawing/2014/main" id="{4320CFAE-15E0-81F1-5D50-91DD0DC82591}"/>
                </a:ext>
              </a:extLst>
            </p:cNvPr>
            <p:cNvSpPr/>
            <p:nvPr/>
          </p:nvSpPr>
          <p:spPr>
            <a:xfrm>
              <a:off x="10085225" y="6555531"/>
              <a:ext cx="1716374" cy="311363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DC5D2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s-ES" sz="1400" b="1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</a:rPr>
                <a:t>$  23,000,000.00</a:t>
              </a:r>
              <a:endParaRPr lang="es-MX" sz="1400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581189E2-9918-82E6-7013-4091D4E945ED}"/>
                </a:ext>
              </a:extLst>
            </p:cNvPr>
            <p:cNvSpPr/>
            <p:nvPr/>
          </p:nvSpPr>
          <p:spPr>
            <a:xfrm rot="10800000">
              <a:off x="7420163" y="2812939"/>
              <a:ext cx="4381436" cy="59253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2000">
                <a:latin typeface="+mj-lt"/>
              </a:endParaRPr>
            </a:p>
          </p:txBody>
        </p: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8537D254-B459-4051-2318-8268DE53885E}"/>
                </a:ext>
              </a:extLst>
            </p:cNvPr>
            <p:cNvSpPr txBox="1"/>
            <p:nvPr/>
          </p:nvSpPr>
          <p:spPr>
            <a:xfrm>
              <a:off x="7420163" y="1907456"/>
              <a:ext cx="40038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b="1">
                  <a:latin typeface="+mj-lt"/>
                </a:defRPr>
              </a:lvl1pPr>
            </a:lstStyle>
            <a:p>
              <a:pPr algn="ctr"/>
              <a:r>
                <a:rPr lang="es-MX" sz="2400" dirty="0">
                  <a:solidFill>
                    <a:prstClr val="black"/>
                  </a:solidFill>
                  <a:cs typeface="Calibri" panose="020F0502020204030204" pitchFamily="34" charset="0"/>
                </a:rPr>
                <a:t>Aportaciones al proyecto</a:t>
              </a:r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FF7569FD-81B2-D8CC-85CF-17E74D4A0930}"/>
              </a:ext>
            </a:extLst>
          </p:cNvPr>
          <p:cNvGrpSpPr/>
          <p:nvPr/>
        </p:nvGrpSpPr>
        <p:grpSpPr>
          <a:xfrm>
            <a:off x="162807" y="1212589"/>
            <a:ext cx="7189463" cy="5522290"/>
            <a:chOff x="489951" y="665788"/>
            <a:chExt cx="7827342" cy="5657893"/>
          </a:xfrm>
        </p:grpSpPr>
        <p:sp>
          <p:nvSpPr>
            <p:cNvPr id="21" name="Rectángulo: esquinas redondeadas 17">
              <a:extLst>
                <a:ext uri="{FF2B5EF4-FFF2-40B4-BE49-F238E27FC236}">
                  <a16:creationId xmlns:a16="http://schemas.microsoft.com/office/drawing/2014/main" id="{BBBB4574-C431-9DDB-11C0-9D45FF2DDF98}"/>
                </a:ext>
              </a:extLst>
            </p:cNvPr>
            <p:cNvSpPr/>
            <p:nvPr/>
          </p:nvSpPr>
          <p:spPr>
            <a:xfrm>
              <a:off x="489951" y="1034215"/>
              <a:ext cx="3704991" cy="854240"/>
            </a:xfrm>
            <a:prstGeom prst="roundRect">
              <a:avLst/>
            </a:prstGeom>
            <a:solidFill>
              <a:srgbClr val="203864"/>
            </a:solidFill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es-MX" dirty="0">
                  <a:solidFill>
                    <a:schemeClr val="bg1"/>
                  </a:solidFill>
                  <a:latin typeface="+mj-lt"/>
                </a:rPr>
                <a:t>Resultado 1: </a:t>
              </a:r>
            </a:p>
          </p:txBody>
        </p:sp>
        <p:sp>
          <p:nvSpPr>
            <p:cNvPr id="22" name="Rectángulo: esquinas redondeadas 26">
              <a:extLst>
                <a:ext uri="{FF2B5EF4-FFF2-40B4-BE49-F238E27FC236}">
                  <a16:creationId xmlns:a16="http://schemas.microsoft.com/office/drawing/2014/main" id="{3A6A94FD-A141-738A-73C6-FF924EB517D2}"/>
                </a:ext>
              </a:extLst>
            </p:cNvPr>
            <p:cNvSpPr/>
            <p:nvPr/>
          </p:nvSpPr>
          <p:spPr>
            <a:xfrm>
              <a:off x="489952" y="1948825"/>
              <a:ext cx="3704990" cy="849009"/>
            </a:xfrm>
            <a:prstGeom prst="roundRect">
              <a:avLst/>
            </a:prstGeom>
            <a:solidFill>
              <a:srgbClr val="0AB0C2"/>
            </a:solidFill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>
                  <a:solidFill>
                    <a:schemeClr val="bg1"/>
                  </a:solidFill>
                  <a:latin typeface="+mj-lt"/>
                </a:rPr>
                <a:t>Resultado 2: </a:t>
              </a:r>
            </a:p>
          </p:txBody>
        </p:sp>
        <p:sp>
          <p:nvSpPr>
            <p:cNvPr id="23" name="Rectángulo: esquinas redondeadas 31">
              <a:extLst>
                <a:ext uri="{FF2B5EF4-FFF2-40B4-BE49-F238E27FC236}">
                  <a16:creationId xmlns:a16="http://schemas.microsoft.com/office/drawing/2014/main" id="{BDD11DAB-5506-0996-7492-C87583A25A04}"/>
                </a:ext>
              </a:extLst>
            </p:cNvPr>
            <p:cNvSpPr/>
            <p:nvPr/>
          </p:nvSpPr>
          <p:spPr>
            <a:xfrm>
              <a:off x="489952" y="2879680"/>
              <a:ext cx="3704990" cy="972000"/>
            </a:xfrm>
            <a:prstGeom prst="roundRect">
              <a:avLst/>
            </a:prstGeom>
            <a:solidFill>
              <a:srgbClr val="DC5D21"/>
            </a:solidFill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>
                  <a:solidFill>
                    <a:schemeClr val="bg1"/>
                  </a:solidFill>
                  <a:latin typeface="+mj-lt"/>
                </a:rPr>
                <a:t>Resultado 3: </a:t>
              </a:r>
            </a:p>
          </p:txBody>
        </p:sp>
        <p:sp>
          <p:nvSpPr>
            <p:cNvPr id="24" name="Rectángulo: esquinas redondeadas 15">
              <a:extLst>
                <a:ext uri="{FF2B5EF4-FFF2-40B4-BE49-F238E27FC236}">
                  <a16:creationId xmlns:a16="http://schemas.microsoft.com/office/drawing/2014/main" id="{3230C5AF-21E2-5981-6B52-6A68B0D29347}"/>
                </a:ext>
              </a:extLst>
            </p:cNvPr>
            <p:cNvSpPr/>
            <p:nvPr/>
          </p:nvSpPr>
          <p:spPr>
            <a:xfrm>
              <a:off x="4241655" y="678002"/>
              <a:ext cx="2104142" cy="297434"/>
            </a:xfrm>
            <a:prstGeom prst="roundRect">
              <a:avLst/>
            </a:prstGeom>
            <a:solidFill>
              <a:srgbClr val="0068B3"/>
            </a:solidFill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400" dirty="0">
                  <a:solidFill>
                    <a:schemeClr val="bg1"/>
                  </a:solidFill>
                  <a:latin typeface="+mj-lt"/>
                </a:rPr>
                <a:t>Concepto</a:t>
              </a:r>
            </a:p>
          </p:txBody>
        </p:sp>
        <p:sp>
          <p:nvSpPr>
            <p:cNvPr id="25" name="Rectángulo: esquinas redondeadas 18">
              <a:extLst>
                <a:ext uri="{FF2B5EF4-FFF2-40B4-BE49-F238E27FC236}">
                  <a16:creationId xmlns:a16="http://schemas.microsoft.com/office/drawing/2014/main" id="{11F8A854-F4EB-FEEE-CC07-BE545BEA147C}"/>
                </a:ext>
              </a:extLst>
            </p:cNvPr>
            <p:cNvSpPr/>
            <p:nvPr/>
          </p:nvSpPr>
          <p:spPr>
            <a:xfrm>
              <a:off x="4241655" y="1043838"/>
              <a:ext cx="2104142" cy="252000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203864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1400" dirty="0">
                  <a:solidFill>
                    <a:schemeClr val="tx1"/>
                  </a:solidFill>
                  <a:latin typeface="+mj-lt"/>
                </a:rPr>
                <a:t>Actividades R1</a:t>
              </a:r>
            </a:p>
          </p:txBody>
        </p:sp>
        <p:sp>
          <p:nvSpPr>
            <p:cNvPr id="26" name="Rectángulo: esquinas redondeadas 19">
              <a:extLst>
                <a:ext uri="{FF2B5EF4-FFF2-40B4-BE49-F238E27FC236}">
                  <a16:creationId xmlns:a16="http://schemas.microsoft.com/office/drawing/2014/main" id="{C308A274-BC2F-D1D2-EC75-BD589F8DC4A3}"/>
                </a:ext>
              </a:extLst>
            </p:cNvPr>
            <p:cNvSpPr/>
            <p:nvPr/>
          </p:nvSpPr>
          <p:spPr>
            <a:xfrm>
              <a:off x="4241655" y="1320563"/>
              <a:ext cx="2104142" cy="252000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203864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1400" dirty="0">
                  <a:solidFill>
                    <a:schemeClr val="tx1"/>
                  </a:solidFill>
                  <a:effectLst/>
                  <a:latin typeface="+mj-lt"/>
                  <a:ea typeface="Times New Roman" panose="02020603050405020304" pitchFamily="18" charset="0"/>
                  <a:cs typeface="Times New Roman" panose="02020603050405020304" pitchFamily="18" charset="0"/>
                </a:rPr>
                <a:t>GSM 8%</a:t>
              </a:r>
              <a:r>
                <a:rPr lang="es-MX" sz="1400" dirty="0">
                  <a:solidFill>
                    <a:schemeClr val="tx1"/>
                  </a:solidFill>
                  <a:latin typeface="+mj-lt"/>
                </a:rPr>
                <a:t> </a:t>
              </a:r>
            </a:p>
          </p:txBody>
        </p:sp>
        <p:sp>
          <p:nvSpPr>
            <p:cNvPr id="27" name="Rectángulo: esquinas redondeadas 20">
              <a:extLst>
                <a:ext uri="{FF2B5EF4-FFF2-40B4-BE49-F238E27FC236}">
                  <a16:creationId xmlns:a16="http://schemas.microsoft.com/office/drawing/2014/main" id="{E738307C-E9B9-C984-8C95-2C6C0DC80741}"/>
                </a:ext>
              </a:extLst>
            </p:cNvPr>
            <p:cNvSpPr/>
            <p:nvPr/>
          </p:nvSpPr>
          <p:spPr>
            <a:xfrm>
              <a:off x="4241655" y="1609319"/>
              <a:ext cx="2104142" cy="252000"/>
            </a:xfrm>
            <a:prstGeom prst="roundRect">
              <a:avLst/>
            </a:prstGeom>
            <a:solidFill>
              <a:srgbClr val="203864">
                <a:alpha val="50196"/>
              </a:srgbClr>
            </a:solidFill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1400" dirty="0">
                  <a:solidFill>
                    <a:schemeClr val="bg1"/>
                  </a:solidFill>
                  <a:latin typeface="+mj-lt"/>
                </a:rPr>
                <a:t>Subtotal R1</a:t>
              </a:r>
            </a:p>
          </p:txBody>
        </p:sp>
        <p:sp>
          <p:nvSpPr>
            <p:cNvPr id="28" name="Rectángulo: esquinas redondeadas 21">
              <a:extLst>
                <a:ext uri="{FF2B5EF4-FFF2-40B4-BE49-F238E27FC236}">
                  <a16:creationId xmlns:a16="http://schemas.microsoft.com/office/drawing/2014/main" id="{4C5A5DEA-F4F3-A61C-3F10-69D0392A0CAC}"/>
                </a:ext>
              </a:extLst>
            </p:cNvPr>
            <p:cNvSpPr/>
            <p:nvPr/>
          </p:nvSpPr>
          <p:spPr>
            <a:xfrm>
              <a:off x="4241655" y="1952734"/>
              <a:ext cx="2104142" cy="252000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0AB0C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1400" dirty="0">
                  <a:solidFill>
                    <a:schemeClr val="tx1"/>
                  </a:solidFill>
                  <a:latin typeface="+mj-lt"/>
                </a:rPr>
                <a:t>Actividades R2</a:t>
              </a:r>
            </a:p>
          </p:txBody>
        </p:sp>
        <p:sp>
          <p:nvSpPr>
            <p:cNvPr id="29" name="Rectángulo: esquinas redondeadas 22">
              <a:extLst>
                <a:ext uri="{FF2B5EF4-FFF2-40B4-BE49-F238E27FC236}">
                  <a16:creationId xmlns:a16="http://schemas.microsoft.com/office/drawing/2014/main" id="{E2FE2848-BA8B-74D1-F5B1-3389A9479DB5}"/>
                </a:ext>
              </a:extLst>
            </p:cNvPr>
            <p:cNvSpPr/>
            <p:nvPr/>
          </p:nvSpPr>
          <p:spPr>
            <a:xfrm>
              <a:off x="4241655" y="2243403"/>
              <a:ext cx="2104142" cy="252000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0AB0C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1400" dirty="0">
                  <a:solidFill>
                    <a:schemeClr val="tx1"/>
                  </a:solidFill>
                  <a:latin typeface="+mj-lt"/>
                </a:rPr>
                <a:t>GSM 8%</a:t>
              </a:r>
            </a:p>
          </p:txBody>
        </p:sp>
        <p:sp>
          <p:nvSpPr>
            <p:cNvPr id="30" name="Rectángulo: esquinas redondeadas 23">
              <a:extLst>
                <a:ext uri="{FF2B5EF4-FFF2-40B4-BE49-F238E27FC236}">
                  <a16:creationId xmlns:a16="http://schemas.microsoft.com/office/drawing/2014/main" id="{A297F25C-578A-4DD3-7C4D-2E90ED0131CA}"/>
                </a:ext>
              </a:extLst>
            </p:cNvPr>
            <p:cNvSpPr/>
            <p:nvPr/>
          </p:nvSpPr>
          <p:spPr>
            <a:xfrm>
              <a:off x="4241655" y="2929099"/>
              <a:ext cx="2104142" cy="252000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ED9427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1400" dirty="0">
                  <a:solidFill>
                    <a:schemeClr val="tx1"/>
                  </a:solidFill>
                  <a:latin typeface="+mj-lt"/>
                </a:rPr>
                <a:t>Actividades R3</a:t>
              </a:r>
            </a:p>
          </p:txBody>
        </p:sp>
        <p:sp>
          <p:nvSpPr>
            <p:cNvPr id="31" name="Rectángulo: esquinas redondeadas 24">
              <a:extLst>
                <a:ext uri="{FF2B5EF4-FFF2-40B4-BE49-F238E27FC236}">
                  <a16:creationId xmlns:a16="http://schemas.microsoft.com/office/drawing/2014/main" id="{5E4CD6D4-167E-464A-B63B-40D89D252656}"/>
                </a:ext>
              </a:extLst>
            </p:cNvPr>
            <p:cNvSpPr/>
            <p:nvPr/>
          </p:nvSpPr>
          <p:spPr>
            <a:xfrm>
              <a:off x="4241655" y="3244693"/>
              <a:ext cx="2104142" cy="252000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ED9427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1400" dirty="0">
                  <a:solidFill>
                    <a:schemeClr val="tx1"/>
                  </a:solidFill>
                  <a:latin typeface="+mj-lt"/>
                </a:rPr>
                <a:t>GSM 8%</a:t>
              </a:r>
            </a:p>
          </p:txBody>
        </p:sp>
        <p:sp>
          <p:nvSpPr>
            <p:cNvPr id="32" name="Rectángulo: esquinas redondeadas 25">
              <a:extLst>
                <a:ext uri="{FF2B5EF4-FFF2-40B4-BE49-F238E27FC236}">
                  <a16:creationId xmlns:a16="http://schemas.microsoft.com/office/drawing/2014/main" id="{1E425F1C-6B55-FDAE-B1A6-824CECD0909F}"/>
                </a:ext>
              </a:extLst>
            </p:cNvPr>
            <p:cNvSpPr/>
            <p:nvPr/>
          </p:nvSpPr>
          <p:spPr>
            <a:xfrm>
              <a:off x="4241655" y="3558674"/>
              <a:ext cx="2104142" cy="252000"/>
            </a:xfrm>
            <a:prstGeom prst="roundRect">
              <a:avLst/>
            </a:prstGeom>
            <a:solidFill>
              <a:srgbClr val="DC5D21">
                <a:alpha val="50196"/>
              </a:srgbClr>
            </a:solidFill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1400" dirty="0">
                  <a:solidFill>
                    <a:schemeClr val="bg1"/>
                  </a:solidFill>
                  <a:latin typeface="+mj-lt"/>
                </a:rPr>
                <a:t>Subtotal R3</a:t>
              </a:r>
            </a:p>
          </p:txBody>
        </p:sp>
        <p:sp>
          <p:nvSpPr>
            <p:cNvPr id="33" name="Rectángulo: esquinas redondeadas 27">
              <a:extLst>
                <a:ext uri="{FF2B5EF4-FFF2-40B4-BE49-F238E27FC236}">
                  <a16:creationId xmlns:a16="http://schemas.microsoft.com/office/drawing/2014/main" id="{33EF55EB-DB42-0F8B-B343-99533397B3DA}"/>
                </a:ext>
              </a:extLst>
            </p:cNvPr>
            <p:cNvSpPr/>
            <p:nvPr/>
          </p:nvSpPr>
          <p:spPr>
            <a:xfrm>
              <a:off x="4241655" y="3888229"/>
              <a:ext cx="2104142" cy="252000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DC5D2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1400" dirty="0">
                  <a:solidFill>
                    <a:schemeClr val="tx1"/>
                  </a:solidFill>
                  <a:latin typeface="+mj-lt"/>
                </a:rPr>
                <a:t>Actividades R4</a:t>
              </a:r>
            </a:p>
          </p:txBody>
        </p:sp>
        <p:sp>
          <p:nvSpPr>
            <p:cNvPr id="34" name="Rectángulo: esquinas redondeadas 28">
              <a:extLst>
                <a:ext uri="{FF2B5EF4-FFF2-40B4-BE49-F238E27FC236}">
                  <a16:creationId xmlns:a16="http://schemas.microsoft.com/office/drawing/2014/main" id="{6DEBA860-DF15-FD66-C510-4D22CACCC322}"/>
                </a:ext>
              </a:extLst>
            </p:cNvPr>
            <p:cNvSpPr/>
            <p:nvPr/>
          </p:nvSpPr>
          <p:spPr>
            <a:xfrm>
              <a:off x="4241655" y="4216350"/>
              <a:ext cx="2104142" cy="252000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DC5D2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1400" dirty="0">
                  <a:solidFill>
                    <a:schemeClr val="tx1"/>
                  </a:solidFill>
                  <a:latin typeface="+mj-lt"/>
                </a:rPr>
                <a:t>GSM 8%</a:t>
              </a:r>
            </a:p>
          </p:txBody>
        </p:sp>
        <p:sp>
          <p:nvSpPr>
            <p:cNvPr id="35" name="Rectángulo: esquinas redondeadas 29">
              <a:extLst>
                <a:ext uri="{FF2B5EF4-FFF2-40B4-BE49-F238E27FC236}">
                  <a16:creationId xmlns:a16="http://schemas.microsoft.com/office/drawing/2014/main" id="{57D42AAA-395C-D0E9-A42C-7D7611A07371}"/>
                </a:ext>
              </a:extLst>
            </p:cNvPr>
            <p:cNvSpPr/>
            <p:nvPr/>
          </p:nvSpPr>
          <p:spPr>
            <a:xfrm>
              <a:off x="4241655" y="4524157"/>
              <a:ext cx="2104142" cy="252000"/>
            </a:xfrm>
            <a:prstGeom prst="roundRect">
              <a:avLst/>
            </a:prstGeom>
            <a:solidFill>
              <a:srgbClr val="FBE5D6"/>
            </a:solidFill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1400" dirty="0">
                  <a:solidFill>
                    <a:schemeClr val="tx1"/>
                  </a:solidFill>
                  <a:latin typeface="+mj-lt"/>
                </a:rPr>
                <a:t> Subtotal R4</a:t>
              </a:r>
            </a:p>
          </p:txBody>
        </p:sp>
        <p:sp>
          <p:nvSpPr>
            <p:cNvPr id="39" name="Rectángulo: esquinas redondeadas 34">
              <a:extLst>
                <a:ext uri="{FF2B5EF4-FFF2-40B4-BE49-F238E27FC236}">
                  <a16:creationId xmlns:a16="http://schemas.microsoft.com/office/drawing/2014/main" id="{A78BA1ED-D0A7-1280-7211-D8A3DB1D6D36}"/>
                </a:ext>
              </a:extLst>
            </p:cNvPr>
            <p:cNvSpPr/>
            <p:nvPr/>
          </p:nvSpPr>
          <p:spPr>
            <a:xfrm>
              <a:off x="3777496" y="5229646"/>
              <a:ext cx="2568302" cy="252000"/>
            </a:xfrm>
            <a:prstGeom prst="roundRect">
              <a:avLst/>
            </a:prstGeom>
            <a:solidFill>
              <a:srgbClr val="0068B3"/>
            </a:solidFill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1200" dirty="0">
                  <a:solidFill>
                    <a:schemeClr val="bg1"/>
                  </a:solidFill>
                  <a:latin typeface="+mj-lt"/>
                </a:rPr>
                <a:t>SUBTOTAL ACTIVIDADES</a:t>
              </a:r>
            </a:p>
          </p:txBody>
        </p:sp>
        <p:sp>
          <p:nvSpPr>
            <p:cNvPr id="40" name="Rectángulo: esquinas redondeadas 35">
              <a:extLst>
                <a:ext uri="{FF2B5EF4-FFF2-40B4-BE49-F238E27FC236}">
                  <a16:creationId xmlns:a16="http://schemas.microsoft.com/office/drawing/2014/main" id="{CFC1641A-53AF-66D2-8CF4-A6AFB812C1BF}"/>
                </a:ext>
              </a:extLst>
            </p:cNvPr>
            <p:cNvSpPr/>
            <p:nvPr/>
          </p:nvSpPr>
          <p:spPr>
            <a:xfrm>
              <a:off x="3777495" y="5650663"/>
              <a:ext cx="2568302" cy="252000"/>
            </a:xfrm>
            <a:prstGeom prst="roundRect">
              <a:avLst/>
            </a:prstGeom>
            <a:solidFill>
              <a:srgbClr val="0068B3"/>
            </a:solidFill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1200" dirty="0">
                  <a:solidFill>
                    <a:schemeClr val="bg1"/>
                  </a:solidFill>
                  <a:latin typeface="+mj-lt"/>
                </a:rPr>
                <a:t>TOTAL GMS</a:t>
              </a:r>
            </a:p>
          </p:txBody>
        </p:sp>
        <p:sp>
          <p:nvSpPr>
            <p:cNvPr id="41" name="Rectángulo: esquinas redondeadas 36">
              <a:extLst>
                <a:ext uri="{FF2B5EF4-FFF2-40B4-BE49-F238E27FC236}">
                  <a16:creationId xmlns:a16="http://schemas.microsoft.com/office/drawing/2014/main" id="{C007FB60-62CA-BDF6-38E5-ECB6CAF531AD}"/>
                </a:ext>
              </a:extLst>
            </p:cNvPr>
            <p:cNvSpPr/>
            <p:nvPr/>
          </p:nvSpPr>
          <p:spPr>
            <a:xfrm>
              <a:off x="3777496" y="6071681"/>
              <a:ext cx="2568302" cy="252000"/>
            </a:xfrm>
            <a:prstGeom prst="roundRect">
              <a:avLst/>
            </a:prstGeom>
            <a:solidFill>
              <a:srgbClr val="0068B3"/>
            </a:solidFill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1100" dirty="0">
                  <a:solidFill>
                    <a:schemeClr val="bg1"/>
                  </a:solidFill>
                  <a:latin typeface="+mj-lt"/>
                </a:rPr>
                <a:t>TOTAL DEL PRESUPUESTO</a:t>
              </a:r>
            </a:p>
          </p:txBody>
        </p:sp>
        <p:sp>
          <p:nvSpPr>
            <p:cNvPr id="42" name="Rectángulo: esquinas redondeadas 16">
              <a:extLst>
                <a:ext uri="{FF2B5EF4-FFF2-40B4-BE49-F238E27FC236}">
                  <a16:creationId xmlns:a16="http://schemas.microsoft.com/office/drawing/2014/main" id="{2CC81B5D-5355-20FB-2960-D94CDD3C0FB8}"/>
                </a:ext>
              </a:extLst>
            </p:cNvPr>
            <p:cNvSpPr/>
            <p:nvPr/>
          </p:nvSpPr>
          <p:spPr>
            <a:xfrm>
              <a:off x="6490702" y="723437"/>
              <a:ext cx="1826591" cy="252000"/>
            </a:xfrm>
            <a:prstGeom prst="roundRect">
              <a:avLst/>
            </a:prstGeom>
            <a:solidFill>
              <a:srgbClr val="0068B3"/>
            </a:solidFill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400" dirty="0">
                  <a:solidFill>
                    <a:schemeClr val="bg1"/>
                  </a:solidFill>
                  <a:latin typeface="+mj-lt"/>
                </a:rPr>
                <a:t>Presupuesto MXN</a:t>
              </a:r>
            </a:p>
          </p:txBody>
        </p:sp>
        <p:sp>
          <p:nvSpPr>
            <p:cNvPr id="43" name="Rectángulo: esquinas redondeadas 37">
              <a:extLst>
                <a:ext uri="{FF2B5EF4-FFF2-40B4-BE49-F238E27FC236}">
                  <a16:creationId xmlns:a16="http://schemas.microsoft.com/office/drawing/2014/main" id="{5514D128-4810-7E96-056A-480150F7D02E}"/>
                </a:ext>
              </a:extLst>
            </p:cNvPr>
            <p:cNvSpPr/>
            <p:nvPr/>
          </p:nvSpPr>
          <p:spPr>
            <a:xfrm>
              <a:off x="6520084" y="1043838"/>
              <a:ext cx="1458871" cy="252000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203864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s-MX" sz="1400" dirty="0">
                  <a:solidFill>
                    <a:schemeClr val="tx1"/>
                  </a:solidFill>
                  <a:effectLst/>
                  <a:latin typeface="+mj-lt"/>
                  <a:ea typeface="Times New Roman" panose="02020603050405020304" pitchFamily="18" charset="0"/>
                  <a:cs typeface="Times New Roman" panose="02020603050405020304" pitchFamily="18" charset="0"/>
                </a:rPr>
                <a:t> 2,575,000.00</a:t>
              </a:r>
              <a:endParaRPr lang="es-MX" sz="14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44" name="Rectángulo: esquinas redondeadas 38">
              <a:extLst>
                <a:ext uri="{FF2B5EF4-FFF2-40B4-BE49-F238E27FC236}">
                  <a16:creationId xmlns:a16="http://schemas.microsoft.com/office/drawing/2014/main" id="{6CC8D8EC-3E8A-1F97-2B82-0CCF31F80D39}"/>
                </a:ext>
              </a:extLst>
            </p:cNvPr>
            <p:cNvSpPr/>
            <p:nvPr/>
          </p:nvSpPr>
          <p:spPr>
            <a:xfrm>
              <a:off x="6520084" y="1320563"/>
              <a:ext cx="1458871" cy="252000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203864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s-MX" sz="1400" dirty="0">
                  <a:solidFill>
                    <a:schemeClr val="tx1"/>
                  </a:solidFill>
                  <a:effectLst/>
                  <a:latin typeface="+mj-lt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MX" sz="1400" dirty="0">
                  <a:solidFill>
                    <a:schemeClr val="tx1"/>
                  </a:solidFill>
                  <a:latin typeface="+mj-lt"/>
                  <a:ea typeface="Times New Roman" panose="02020603050405020304" pitchFamily="18" charset="0"/>
                  <a:cs typeface="Times New Roman" panose="02020603050405020304" pitchFamily="18" charset="0"/>
                </a:rPr>
                <a:t>206</a:t>
              </a:r>
              <a:r>
                <a:rPr lang="es-MX" sz="1400" dirty="0">
                  <a:solidFill>
                    <a:schemeClr val="tx1"/>
                  </a:solidFill>
                  <a:effectLst/>
                  <a:latin typeface="+mj-lt"/>
                  <a:ea typeface="Times New Roman" panose="02020603050405020304" pitchFamily="18" charset="0"/>
                  <a:cs typeface="Times New Roman" panose="02020603050405020304" pitchFamily="18" charset="0"/>
                </a:rPr>
                <a:t>,000.00</a:t>
              </a:r>
              <a:endParaRPr lang="es-MX" sz="14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45" name="Rectángulo: esquinas redondeadas 39">
              <a:extLst>
                <a:ext uri="{FF2B5EF4-FFF2-40B4-BE49-F238E27FC236}">
                  <a16:creationId xmlns:a16="http://schemas.microsoft.com/office/drawing/2014/main" id="{37632F66-CF71-35DE-923F-021F0DFCC79E}"/>
                </a:ext>
              </a:extLst>
            </p:cNvPr>
            <p:cNvSpPr/>
            <p:nvPr/>
          </p:nvSpPr>
          <p:spPr>
            <a:xfrm>
              <a:off x="6520084" y="1609319"/>
              <a:ext cx="1458871" cy="252000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203864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s-MX" sz="1400" b="1" dirty="0">
                  <a:solidFill>
                    <a:schemeClr val="tx1"/>
                  </a:solidFill>
                  <a:latin typeface="+mj-lt"/>
                </a:rPr>
                <a:t>2,781,000.00</a:t>
              </a:r>
            </a:p>
          </p:txBody>
        </p:sp>
        <p:sp>
          <p:nvSpPr>
            <p:cNvPr id="46" name="Rectángulo: esquinas redondeadas 40">
              <a:extLst>
                <a:ext uri="{FF2B5EF4-FFF2-40B4-BE49-F238E27FC236}">
                  <a16:creationId xmlns:a16="http://schemas.microsoft.com/office/drawing/2014/main" id="{57E2DB5D-91A9-C0CB-7113-BF2DC9849DBE}"/>
                </a:ext>
              </a:extLst>
            </p:cNvPr>
            <p:cNvSpPr/>
            <p:nvPr/>
          </p:nvSpPr>
          <p:spPr>
            <a:xfrm>
              <a:off x="6520084" y="1952734"/>
              <a:ext cx="1458871" cy="252000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0AB0C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s-MX" sz="1400" dirty="0">
                  <a:solidFill>
                    <a:schemeClr val="tx1"/>
                  </a:solidFill>
                  <a:latin typeface="+mj-lt"/>
                </a:rPr>
                <a:t>3,025,000.00</a:t>
              </a:r>
            </a:p>
          </p:txBody>
        </p:sp>
        <p:sp>
          <p:nvSpPr>
            <p:cNvPr id="47" name="Rectángulo: esquinas redondeadas 41">
              <a:extLst>
                <a:ext uri="{FF2B5EF4-FFF2-40B4-BE49-F238E27FC236}">
                  <a16:creationId xmlns:a16="http://schemas.microsoft.com/office/drawing/2014/main" id="{21C9FBE9-7AF4-F8D4-0E9E-5887C92BF12D}"/>
                </a:ext>
              </a:extLst>
            </p:cNvPr>
            <p:cNvSpPr/>
            <p:nvPr/>
          </p:nvSpPr>
          <p:spPr>
            <a:xfrm>
              <a:off x="6520084" y="2243403"/>
              <a:ext cx="1458871" cy="252000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0AB0C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s-MX" sz="1400" dirty="0">
                  <a:solidFill>
                    <a:schemeClr val="tx1"/>
                  </a:solidFill>
                  <a:latin typeface="+mj-lt"/>
                </a:rPr>
                <a:t> 242,000.00</a:t>
              </a:r>
            </a:p>
          </p:txBody>
        </p:sp>
        <p:sp>
          <p:nvSpPr>
            <p:cNvPr id="48" name="Rectángulo: esquinas redondeadas 42">
              <a:extLst>
                <a:ext uri="{FF2B5EF4-FFF2-40B4-BE49-F238E27FC236}">
                  <a16:creationId xmlns:a16="http://schemas.microsoft.com/office/drawing/2014/main" id="{61E32FC2-9788-9AD0-1910-9132F9E000E9}"/>
                </a:ext>
              </a:extLst>
            </p:cNvPr>
            <p:cNvSpPr/>
            <p:nvPr/>
          </p:nvSpPr>
          <p:spPr>
            <a:xfrm>
              <a:off x="6520084" y="2929099"/>
              <a:ext cx="1458871" cy="252000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ED9427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s-MX" sz="1400" dirty="0">
                  <a:solidFill>
                    <a:schemeClr val="tx1"/>
                  </a:solidFill>
                  <a:latin typeface="+mj-lt"/>
                </a:rPr>
                <a:t>  600,000.00</a:t>
              </a:r>
            </a:p>
          </p:txBody>
        </p:sp>
        <p:sp>
          <p:nvSpPr>
            <p:cNvPr id="49" name="Rectángulo: esquinas redondeadas 43">
              <a:extLst>
                <a:ext uri="{FF2B5EF4-FFF2-40B4-BE49-F238E27FC236}">
                  <a16:creationId xmlns:a16="http://schemas.microsoft.com/office/drawing/2014/main" id="{1F80A67B-DD39-90FD-ED08-BB3C80BCD7F5}"/>
                </a:ext>
              </a:extLst>
            </p:cNvPr>
            <p:cNvSpPr/>
            <p:nvPr/>
          </p:nvSpPr>
          <p:spPr>
            <a:xfrm>
              <a:off x="6520084" y="3244693"/>
              <a:ext cx="1458871" cy="252000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ED9427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s-MX" sz="1400" dirty="0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MX" sz="1400" dirty="0">
                  <a:solidFill>
                    <a:srgbClr val="002060"/>
                  </a:solidFill>
                  <a:effectLst/>
                  <a:latin typeface="+mj-lt"/>
                  <a:ea typeface="Times New Roman" panose="02020603050405020304" pitchFamily="18" charset="0"/>
                  <a:cs typeface="Times New Roman" panose="02020603050405020304" pitchFamily="18" charset="0"/>
                </a:rPr>
                <a:t>48,000.00</a:t>
              </a:r>
              <a:endParaRPr lang="es-MX" sz="1400" dirty="0">
                <a:solidFill>
                  <a:srgbClr val="002060"/>
                </a:solidFill>
                <a:latin typeface="+mj-lt"/>
              </a:endParaRPr>
            </a:p>
          </p:txBody>
        </p:sp>
        <p:sp>
          <p:nvSpPr>
            <p:cNvPr id="50" name="Rectángulo: esquinas redondeadas 44">
              <a:extLst>
                <a:ext uri="{FF2B5EF4-FFF2-40B4-BE49-F238E27FC236}">
                  <a16:creationId xmlns:a16="http://schemas.microsoft.com/office/drawing/2014/main" id="{063ECA64-7977-E878-47CD-2731FD78A832}"/>
                </a:ext>
              </a:extLst>
            </p:cNvPr>
            <p:cNvSpPr/>
            <p:nvPr/>
          </p:nvSpPr>
          <p:spPr>
            <a:xfrm>
              <a:off x="6520084" y="3558674"/>
              <a:ext cx="1458871" cy="252000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ED9427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s-MX" sz="1400" b="1" dirty="0">
                  <a:solidFill>
                    <a:schemeClr val="tx1"/>
                  </a:solidFill>
                  <a:latin typeface="+mj-lt"/>
                </a:rPr>
                <a:t>648,000.00</a:t>
              </a:r>
            </a:p>
          </p:txBody>
        </p:sp>
        <p:sp>
          <p:nvSpPr>
            <p:cNvPr id="51" name="Rectángulo: esquinas redondeadas 45">
              <a:extLst>
                <a:ext uri="{FF2B5EF4-FFF2-40B4-BE49-F238E27FC236}">
                  <a16:creationId xmlns:a16="http://schemas.microsoft.com/office/drawing/2014/main" id="{9E80182F-3464-3F53-5A3A-BC9DD60A5C66}"/>
                </a:ext>
              </a:extLst>
            </p:cNvPr>
            <p:cNvSpPr/>
            <p:nvPr/>
          </p:nvSpPr>
          <p:spPr>
            <a:xfrm>
              <a:off x="6520084" y="3888229"/>
              <a:ext cx="1458871" cy="252000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DC5D2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s-MX" sz="1400" b="1" dirty="0">
                  <a:solidFill>
                    <a:schemeClr val="tx1"/>
                  </a:solidFill>
                  <a:latin typeface="+mj-lt"/>
                </a:rPr>
                <a:t>4,263,879.72</a:t>
              </a:r>
              <a:endParaRPr lang="es-MX" sz="14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52" name="Rectángulo: esquinas redondeadas 46">
              <a:extLst>
                <a:ext uri="{FF2B5EF4-FFF2-40B4-BE49-F238E27FC236}">
                  <a16:creationId xmlns:a16="http://schemas.microsoft.com/office/drawing/2014/main" id="{0BF03DF2-83C0-2507-2F5F-94E3F12714CD}"/>
                </a:ext>
              </a:extLst>
            </p:cNvPr>
            <p:cNvSpPr/>
            <p:nvPr/>
          </p:nvSpPr>
          <p:spPr>
            <a:xfrm>
              <a:off x="6520084" y="4526904"/>
              <a:ext cx="1458871" cy="252000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DC5D2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s-MX" sz="1400" b="1" dirty="0">
                  <a:solidFill>
                    <a:schemeClr val="tx1"/>
                  </a:solidFill>
                  <a:latin typeface="+mj-lt"/>
                </a:rPr>
                <a:t> 4,604,990.10</a:t>
              </a:r>
            </a:p>
          </p:txBody>
        </p:sp>
        <p:sp>
          <p:nvSpPr>
            <p:cNvPr id="53" name="Rectángulo: esquinas redondeadas 47">
              <a:extLst>
                <a:ext uri="{FF2B5EF4-FFF2-40B4-BE49-F238E27FC236}">
                  <a16:creationId xmlns:a16="http://schemas.microsoft.com/office/drawing/2014/main" id="{CA8A7BB5-3BEE-9304-FF8E-5137AF31B8A7}"/>
                </a:ext>
              </a:extLst>
            </p:cNvPr>
            <p:cNvSpPr/>
            <p:nvPr/>
          </p:nvSpPr>
          <p:spPr>
            <a:xfrm>
              <a:off x="6528919" y="4206007"/>
              <a:ext cx="1458871" cy="252000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DC5D2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s-MX" sz="1400" dirty="0">
                  <a:solidFill>
                    <a:schemeClr val="tx1"/>
                  </a:solidFill>
                  <a:latin typeface="+mj-lt"/>
                </a:rPr>
                <a:t>  341,110.38</a:t>
              </a:r>
            </a:p>
          </p:txBody>
        </p:sp>
        <p:sp>
          <p:nvSpPr>
            <p:cNvPr id="57" name="Rectángulo: esquinas redondeadas 51">
              <a:extLst>
                <a:ext uri="{FF2B5EF4-FFF2-40B4-BE49-F238E27FC236}">
                  <a16:creationId xmlns:a16="http://schemas.microsoft.com/office/drawing/2014/main" id="{68245AEE-6F5A-4A47-4D2A-F34BCFD7506F}"/>
                </a:ext>
              </a:extLst>
            </p:cNvPr>
            <p:cNvSpPr/>
            <p:nvPr/>
          </p:nvSpPr>
          <p:spPr>
            <a:xfrm>
              <a:off x="6490702" y="5216482"/>
              <a:ext cx="1654470" cy="252000"/>
            </a:xfrm>
            <a:prstGeom prst="roundRect">
              <a:avLst/>
            </a:prstGeom>
            <a:solidFill>
              <a:srgbClr val="0068B3"/>
            </a:solidFill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s-MX" sz="1400" dirty="0">
                  <a:solidFill>
                    <a:schemeClr val="bg1"/>
                  </a:solidFill>
                  <a:latin typeface="+mj-lt"/>
                </a:rPr>
                <a:t> 10,463,879.72</a:t>
              </a:r>
            </a:p>
          </p:txBody>
        </p:sp>
        <p:sp>
          <p:nvSpPr>
            <p:cNvPr id="58" name="Rectángulo: esquinas redondeadas 52">
              <a:extLst>
                <a:ext uri="{FF2B5EF4-FFF2-40B4-BE49-F238E27FC236}">
                  <a16:creationId xmlns:a16="http://schemas.microsoft.com/office/drawing/2014/main" id="{2B06A62A-0ED9-5661-5AC0-956E7D38C2E0}"/>
                </a:ext>
              </a:extLst>
            </p:cNvPr>
            <p:cNvSpPr/>
            <p:nvPr/>
          </p:nvSpPr>
          <p:spPr>
            <a:xfrm>
              <a:off x="6528919" y="5672937"/>
              <a:ext cx="1654470" cy="229241"/>
            </a:xfrm>
            <a:prstGeom prst="roundRect">
              <a:avLst/>
            </a:prstGeom>
            <a:solidFill>
              <a:srgbClr val="0068B3"/>
            </a:solidFill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s-MX" sz="1400" dirty="0">
                  <a:solidFill>
                    <a:schemeClr val="bg1"/>
                  </a:solidFill>
                  <a:latin typeface="+mj-lt"/>
                </a:rPr>
                <a:t>  837,110.38</a:t>
              </a:r>
            </a:p>
          </p:txBody>
        </p:sp>
        <p:sp>
          <p:nvSpPr>
            <p:cNvPr id="59" name="Rectángulo: esquinas redondeadas 56">
              <a:extLst>
                <a:ext uri="{FF2B5EF4-FFF2-40B4-BE49-F238E27FC236}">
                  <a16:creationId xmlns:a16="http://schemas.microsoft.com/office/drawing/2014/main" id="{714D8573-8E94-ACF3-3C4E-DCB980681E75}"/>
                </a:ext>
              </a:extLst>
            </p:cNvPr>
            <p:cNvSpPr/>
            <p:nvPr/>
          </p:nvSpPr>
          <p:spPr>
            <a:xfrm>
              <a:off x="6528919" y="6055078"/>
              <a:ext cx="1654470" cy="227067"/>
            </a:xfrm>
            <a:prstGeom prst="roundRect">
              <a:avLst/>
            </a:prstGeom>
            <a:solidFill>
              <a:srgbClr val="0068B3"/>
            </a:solidFill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s-MX" sz="1400" dirty="0">
                  <a:solidFill>
                    <a:schemeClr val="bg1"/>
                  </a:solidFill>
                  <a:latin typeface="+mj-lt"/>
                </a:rPr>
                <a:t> 11,300,990.10</a:t>
              </a:r>
            </a:p>
          </p:txBody>
        </p:sp>
        <p:sp>
          <p:nvSpPr>
            <p:cNvPr id="60" name="Rectángulo: esquinas redondeadas 57">
              <a:extLst>
                <a:ext uri="{FF2B5EF4-FFF2-40B4-BE49-F238E27FC236}">
                  <a16:creationId xmlns:a16="http://schemas.microsoft.com/office/drawing/2014/main" id="{9B885501-6725-8DE8-4143-42FCA0845D82}"/>
                </a:ext>
              </a:extLst>
            </p:cNvPr>
            <p:cNvSpPr/>
            <p:nvPr/>
          </p:nvSpPr>
          <p:spPr>
            <a:xfrm>
              <a:off x="489952" y="3881938"/>
              <a:ext cx="3704990" cy="900000"/>
            </a:xfrm>
            <a:prstGeom prst="roundRect">
              <a:avLst/>
            </a:prstGeom>
            <a:solidFill>
              <a:srgbClr val="ED9427"/>
            </a:solidFill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dirty="0">
                  <a:solidFill>
                    <a:schemeClr val="bg1"/>
                  </a:solidFill>
                  <a:latin typeface="+mj-lt"/>
                </a:rPr>
                <a:t>Resultado 4: (gestión) </a:t>
              </a:r>
            </a:p>
          </p:txBody>
        </p:sp>
        <p:sp>
          <p:nvSpPr>
            <p:cNvPr id="62" name="Rectángulo: esquinas redondeadas 60">
              <a:extLst>
                <a:ext uri="{FF2B5EF4-FFF2-40B4-BE49-F238E27FC236}">
                  <a16:creationId xmlns:a16="http://schemas.microsoft.com/office/drawing/2014/main" id="{EF7D286B-874F-5121-F7F6-784777092815}"/>
                </a:ext>
              </a:extLst>
            </p:cNvPr>
            <p:cNvSpPr/>
            <p:nvPr/>
          </p:nvSpPr>
          <p:spPr>
            <a:xfrm>
              <a:off x="519962" y="665788"/>
              <a:ext cx="3700094" cy="321862"/>
            </a:xfrm>
            <a:prstGeom prst="roundRect">
              <a:avLst/>
            </a:prstGeom>
            <a:solidFill>
              <a:srgbClr val="0068B3"/>
            </a:solidFill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400" dirty="0">
                  <a:solidFill>
                    <a:schemeClr val="bg1"/>
                  </a:solidFill>
                  <a:latin typeface="+mj-lt"/>
                </a:rPr>
                <a:t>Resultado</a:t>
              </a:r>
            </a:p>
          </p:txBody>
        </p:sp>
        <p:sp>
          <p:nvSpPr>
            <p:cNvPr id="63" name="Rectángulo: esquinas redondeadas 53">
              <a:extLst>
                <a:ext uri="{FF2B5EF4-FFF2-40B4-BE49-F238E27FC236}">
                  <a16:creationId xmlns:a16="http://schemas.microsoft.com/office/drawing/2014/main" id="{8A0BE127-C999-7DE8-A6F6-909A3ECC5426}"/>
                </a:ext>
              </a:extLst>
            </p:cNvPr>
            <p:cNvSpPr/>
            <p:nvPr/>
          </p:nvSpPr>
          <p:spPr>
            <a:xfrm>
              <a:off x="4241655" y="2548200"/>
              <a:ext cx="2104142" cy="252000"/>
            </a:xfrm>
            <a:prstGeom prst="roundRect">
              <a:avLst/>
            </a:prstGeom>
            <a:solidFill>
              <a:srgbClr val="0AB0C2">
                <a:alpha val="50196"/>
              </a:srgbClr>
            </a:solidFill>
            <a:ln w="12700">
              <a:solidFill>
                <a:srgbClr val="0AB0C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1400" dirty="0">
                  <a:solidFill>
                    <a:schemeClr val="bg1"/>
                  </a:solidFill>
                  <a:latin typeface="+mj-lt"/>
                </a:rPr>
                <a:t>Subtotal R2</a:t>
              </a:r>
            </a:p>
          </p:txBody>
        </p:sp>
        <p:sp>
          <p:nvSpPr>
            <p:cNvPr id="64" name="Rectángulo: esquinas redondeadas 54">
              <a:extLst>
                <a:ext uri="{FF2B5EF4-FFF2-40B4-BE49-F238E27FC236}">
                  <a16:creationId xmlns:a16="http://schemas.microsoft.com/office/drawing/2014/main" id="{0B1B8D59-56D2-7F0D-C781-6B74CC3C0907}"/>
                </a:ext>
              </a:extLst>
            </p:cNvPr>
            <p:cNvSpPr/>
            <p:nvPr/>
          </p:nvSpPr>
          <p:spPr>
            <a:xfrm>
              <a:off x="6520084" y="2548200"/>
              <a:ext cx="1458871" cy="252000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0AB0C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s-MX" sz="1400" dirty="0">
                  <a:solidFill>
                    <a:schemeClr val="tx1"/>
                  </a:solidFill>
                  <a:latin typeface="+mj-lt"/>
                </a:rPr>
                <a:t>3,267,000.00,</a:t>
              </a:r>
            </a:p>
          </p:txBody>
        </p:sp>
      </p:grpSp>
      <p:sp>
        <p:nvSpPr>
          <p:cNvPr id="55" name="Título 1">
            <a:extLst>
              <a:ext uri="{FF2B5EF4-FFF2-40B4-BE49-F238E27FC236}">
                <a16:creationId xmlns:a16="http://schemas.microsoft.com/office/drawing/2014/main" id="{D22C3DF0-8A43-4983-5858-F18948313AB4}"/>
              </a:ext>
            </a:extLst>
          </p:cNvPr>
          <p:cNvSpPr txBox="1">
            <a:spLocks/>
          </p:cNvSpPr>
          <p:nvPr/>
        </p:nvSpPr>
        <p:spPr>
          <a:xfrm>
            <a:off x="409476" y="123121"/>
            <a:ext cx="10515600" cy="8105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s-ES" sz="3600" dirty="0"/>
              <a:t>VIII. Presupuesto por resultado</a:t>
            </a:r>
            <a:endParaRPr lang="es-MX" sz="3600" dirty="0"/>
          </a:p>
        </p:txBody>
      </p:sp>
      <p:sp>
        <p:nvSpPr>
          <p:cNvPr id="54" name="Rectángulo: esquinas redondeadas 47">
            <a:extLst>
              <a:ext uri="{FF2B5EF4-FFF2-40B4-BE49-F238E27FC236}">
                <a16:creationId xmlns:a16="http://schemas.microsoft.com/office/drawing/2014/main" id="{DFA6EBA9-2C5C-C387-4D5F-83DDB7913C2C}"/>
              </a:ext>
            </a:extLst>
          </p:cNvPr>
          <p:cNvSpPr/>
          <p:nvPr/>
        </p:nvSpPr>
        <p:spPr>
          <a:xfrm>
            <a:off x="10354854" y="4159934"/>
            <a:ext cx="1556842" cy="305519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20386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4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$  11,300,990.10</a:t>
            </a:r>
            <a:endParaRPr lang="es-MX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1" name="Rectángulo: esquinas redondeadas 29">
            <a:extLst>
              <a:ext uri="{FF2B5EF4-FFF2-40B4-BE49-F238E27FC236}">
                <a16:creationId xmlns:a16="http://schemas.microsoft.com/office/drawing/2014/main" id="{D7961827-2CEC-DDF7-EE6C-ED8D4B03A639}"/>
              </a:ext>
            </a:extLst>
          </p:cNvPr>
          <p:cNvSpPr/>
          <p:nvPr/>
        </p:nvSpPr>
        <p:spPr>
          <a:xfrm>
            <a:off x="7993741" y="4168172"/>
            <a:ext cx="2245446" cy="305519"/>
          </a:xfrm>
          <a:prstGeom prst="roundRect">
            <a:avLst/>
          </a:prstGeom>
          <a:solidFill>
            <a:srgbClr val="FBE5D6"/>
          </a:solidFill>
          <a:ln w="127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1200" b="1" dirty="0">
                <a:solidFill>
                  <a:schemeClr val="tx1"/>
                </a:solidFill>
                <a:latin typeface="+mj-lt"/>
              </a:rPr>
              <a:t>Total presupuestable:</a:t>
            </a:r>
            <a:endParaRPr lang="es-MX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5" name="Rectángulo: esquinas redondeadas 29">
            <a:extLst>
              <a:ext uri="{FF2B5EF4-FFF2-40B4-BE49-F238E27FC236}">
                <a16:creationId xmlns:a16="http://schemas.microsoft.com/office/drawing/2014/main" id="{1267CBAF-CF64-AB76-FFC1-8AAD9E12DC24}"/>
              </a:ext>
            </a:extLst>
          </p:cNvPr>
          <p:cNvSpPr/>
          <p:nvPr/>
        </p:nvSpPr>
        <p:spPr>
          <a:xfrm>
            <a:off x="7977932" y="4603758"/>
            <a:ext cx="2241952" cy="504283"/>
          </a:xfrm>
          <a:prstGeom prst="roundRect">
            <a:avLst/>
          </a:prstGeom>
          <a:solidFill>
            <a:srgbClr val="203864"/>
          </a:solidFill>
          <a:ln w="127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400" dirty="0">
                <a:solidFill>
                  <a:schemeClr val="bg1"/>
                </a:solidFill>
                <a:latin typeface="+mj-lt"/>
              </a:rPr>
              <a:t>En especie (Fundación Ayuda en Acción)</a:t>
            </a:r>
          </a:p>
        </p:txBody>
      </p:sp>
      <p:sp>
        <p:nvSpPr>
          <p:cNvPr id="66" name="Rectángulo: esquinas redondeadas 47">
            <a:extLst>
              <a:ext uri="{FF2B5EF4-FFF2-40B4-BE49-F238E27FC236}">
                <a16:creationId xmlns:a16="http://schemas.microsoft.com/office/drawing/2014/main" id="{E3AFC19F-3ABA-FAC8-103B-45DDAA83C995}"/>
              </a:ext>
            </a:extLst>
          </p:cNvPr>
          <p:cNvSpPr/>
          <p:nvPr/>
        </p:nvSpPr>
        <p:spPr>
          <a:xfrm>
            <a:off x="10368939" y="4698487"/>
            <a:ext cx="1556842" cy="305519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20386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$       916,000.00</a:t>
            </a:r>
            <a:endParaRPr lang="es-MX" sz="14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40528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Numerosas manos levantadas y listas para responder una pregunta">
            <a:extLst>
              <a:ext uri="{FF2B5EF4-FFF2-40B4-BE49-F238E27FC236}">
                <a16:creationId xmlns:a16="http://schemas.microsoft.com/office/drawing/2014/main" id="{F54FF438-0B25-4CA6-A650-201ACD1AD9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126" b="126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32D7C7B-ED5C-4B05-975C-2929364C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j-cs"/>
              </a:rPr>
              <a:t>Preguntas y comentarios finales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4322972-4FF4-4A95-BBF1-4C60E6524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9208" y="176799"/>
            <a:ext cx="60960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8258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5CA3DC1-94AE-43F6-9585-6FFD3891D296}"/>
              </a:ext>
            </a:extLst>
          </p:cNvPr>
          <p:cNvSpPr txBox="1"/>
          <p:nvPr/>
        </p:nvSpPr>
        <p:spPr>
          <a:xfrm>
            <a:off x="1074806" y="4957692"/>
            <a:ext cx="2401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n>
                  <a:solidFill>
                    <a:schemeClr val="bg1"/>
                  </a:solidFill>
                </a:ln>
                <a:latin typeface="Calibri Light" panose="020F0302020204030204" pitchFamily="34" charset="0"/>
                <a:cs typeface="Calibri Light" panose="020F0302020204030204" pitchFamily="34" charset="0"/>
              </a:rPr>
              <a:t>Edgar González </a:t>
            </a:r>
          </a:p>
          <a:p>
            <a:r>
              <a:rPr lang="es-ES" sz="1200" dirty="0">
                <a:ln>
                  <a:solidFill>
                    <a:schemeClr val="bg1"/>
                  </a:solidFill>
                </a:ln>
                <a:latin typeface="Calibri Light" panose="020F0302020204030204" pitchFamily="34" charset="0"/>
                <a:cs typeface="Calibri Light" panose="020F0302020204030204" pitchFamily="34" charset="0"/>
              </a:rPr>
              <a:t>Oficial nacional de programas de Medio Ambiente, Energía y Resiliencia</a:t>
            </a:r>
          </a:p>
          <a:p>
            <a:r>
              <a:rPr lang="en-MX" sz="1200">
                <a:ln>
                  <a:solidFill>
                    <a:schemeClr val="bg1"/>
                  </a:solidFill>
                </a:ln>
                <a:latin typeface="Calibri Light" panose="020F0302020204030204" pitchFamily="34" charset="0"/>
                <a:cs typeface="Calibri Light" panose="020F0302020204030204" pitchFamily="34" charset="0"/>
              </a:rPr>
              <a:t>PNUD </a:t>
            </a:r>
            <a:r>
              <a:rPr lang="en-MX" sz="1200" dirty="0">
                <a:ln>
                  <a:solidFill>
                    <a:schemeClr val="bg1"/>
                  </a:solidFill>
                </a:ln>
                <a:latin typeface="Calibri Light" panose="020F0302020204030204" pitchFamily="34" charset="0"/>
                <a:cs typeface="Calibri Light" panose="020F0302020204030204" pitchFamily="34" charset="0"/>
              </a:rPr>
              <a:t>México</a:t>
            </a:r>
          </a:p>
          <a:p>
            <a:r>
              <a:rPr lang="en-US" sz="1200" dirty="0">
                <a:ln>
                  <a:solidFill>
                    <a:schemeClr val="bg1"/>
                  </a:solidFill>
                </a:ln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edgar.gonzalez@undp.org</a:t>
            </a:r>
            <a:r>
              <a:rPr lang="en-US" sz="1200" dirty="0">
                <a:ln>
                  <a:solidFill>
                    <a:schemeClr val="bg1"/>
                  </a:solidFill>
                </a:ln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en-MX" sz="1200" dirty="0">
              <a:ln>
                <a:solidFill>
                  <a:schemeClr val="bg1"/>
                </a:solidFill>
              </a:ln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7C8F6D-F518-4BC1-B98D-624F1BE100A4}"/>
              </a:ext>
            </a:extLst>
          </p:cNvPr>
          <p:cNvSpPr txBox="1"/>
          <p:nvPr/>
        </p:nvSpPr>
        <p:spPr>
          <a:xfrm>
            <a:off x="6976918" y="5068218"/>
            <a:ext cx="2149576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1200" dirty="0">
                <a:ln>
                  <a:solidFill>
                    <a:schemeClr val="bg1"/>
                  </a:solidFill>
                </a:ln>
                <a:latin typeface="Calibri Light"/>
                <a:cs typeface="Calibri Light"/>
              </a:rPr>
              <a:t>Mauricio Escalante</a:t>
            </a:r>
            <a:endParaRPr lang="en-MX" sz="1200" dirty="0">
              <a:ln>
                <a:solidFill>
                  <a:schemeClr val="bg1"/>
                </a:solidFill>
              </a:ln>
              <a:latin typeface="Calibri Light"/>
              <a:cs typeface="Calibri Light"/>
            </a:endParaRPr>
          </a:p>
          <a:p>
            <a:r>
              <a:rPr lang="es-ES" sz="1200" dirty="0">
                <a:ln>
                  <a:solidFill>
                    <a:schemeClr val="bg1"/>
                  </a:solidFill>
                </a:ln>
                <a:latin typeface="Calibri Light"/>
                <a:cs typeface="Calibri Light"/>
              </a:rPr>
              <a:t>Especialista en Alianzas</a:t>
            </a:r>
            <a:endParaRPr lang="en-MX" sz="1200" dirty="0">
              <a:ln>
                <a:solidFill>
                  <a:prstClr val="white"/>
                </a:solidFill>
              </a:ln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MX" sz="1200" dirty="0">
                <a:ln>
                  <a:solidFill>
                    <a:schemeClr val="bg1"/>
                  </a:solidFill>
                </a:ln>
                <a:latin typeface="Calibri Light"/>
                <a:cs typeface="Calibri Light"/>
              </a:rPr>
              <a:t>PNUD México</a:t>
            </a:r>
            <a:endParaRPr lang="en-MX" sz="1200" dirty="0">
              <a:ln>
                <a:solidFill>
                  <a:prstClr val="white"/>
                </a:solidFill>
              </a:ln>
              <a:latin typeface="Calibri Light"/>
              <a:cs typeface="Calibri Light"/>
            </a:endParaRPr>
          </a:p>
          <a:p>
            <a:r>
              <a:rPr lang="en-US" sz="1200" dirty="0">
                <a:ln>
                  <a:solidFill>
                    <a:schemeClr val="bg1"/>
                  </a:solidFill>
                </a:ln>
                <a:latin typeface="Calibri Light"/>
                <a:cs typeface="Calibri Light"/>
                <a:hlinkClick r:id="rId3"/>
              </a:rPr>
              <a:t>mauricio.escalante@undp.org</a:t>
            </a:r>
            <a:r>
              <a:rPr lang="en-US" sz="1200" dirty="0">
                <a:ln>
                  <a:solidFill>
                    <a:schemeClr val="bg1"/>
                  </a:solidFill>
                </a:ln>
                <a:latin typeface="Calibri Light"/>
                <a:cs typeface="Calibri Light"/>
              </a:rPr>
              <a:t> </a:t>
            </a:r>
            <a:endParaRPr lang="en-MX" sz="1200" dirty="0">
              <a:ln>
                <a:solidFill>
                  <a:schemeClr val="bg1"/>
                </a:solidFill>
              </a:ln>
              <a:latin typeface="Calibri Light"/>
              <a:cs typeface="Calibri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16F287-244E-486C-9345-3714764123EE}"/>
              </a:ext>
            </a:extLst>
          </p:cNvPr>
          <p:cNvSpPr txBox="1"/>
          <p:nvPr/>
        </p:nvSpPr>
        <p:spPr>
          <a:xfrm>
            <a:off x="9378381" y="5080575"/>
            <a:ext cx="2149576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MX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/>
                <a:cs typeface="Calibri Light"/>
              </a:rPr>
              <a:t>Alicia López </a:t>
            </a:r>
          </a:p>
          <a:p>
            <a:r>
              <a:rPr lang="es-MX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/>
                <a:cs typeface="Calibri Light"/>
              </a:rPr>
              <a:t>Oficial nacional de M&amp;E</a:t>
            </a:r>
            <a:endParaRPr lang="en-US" sz="1200" dirty="0">
              <a:ln>
                <a:solidFill>
                  <a:prstClr val="white"/>
                </a:solidFill>
              </a:ln>
              <a:solidFill>
                <a:schemeClr val="bg1"/>
              </a:solidFill>
              <a:latin typeface="Calibri Light"/>
              <a:cs typeface="Calibri Light"/>
            </a:endParaRPr>
          </a:p>
          <a:p>
            <a:r>
              <a:rPr lang="en-MX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/>
                <a:cs typeface="Calibri Light"/>
              </a:rPr>
              <a:t>PNUD México</a:t>
            </a:r>
            <a:endParaRPr lang="en-MX" sz="1200" dirty="0">
              <a:ln>
                <a:solidFill>
                  <a:prstClr val="white"/>
                </a:solidFill>
              </a:ln>
              <a:solidFill>
                <a:schemeClr val="bg1"/>
              </a:solidFill>
              <a:latin typeface="Calibri Light"/>
              <a:cs typeface="Calibri Light"/>
            </a:endParaRPr>
          </a:p>
          <a:p>
            <a:r>
              <a:rPr lang="es-MX" sz="1200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alicia.lopez@undp.org</a:t>
            </a:r>
            <a:r>
              <a:rPr lang="es-MX" sz="1200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MX" sz="1200" b="1" u="sng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B25010-D9A3-4DB1-AE91-8A92B5C1869A}"/>
              </a:ext>
            </a:extLst>
          </p:cNvPr>
          <p:cNvSpPr txBox="1"/>
          <p:nvPr/>
        </p:nvSpPr>
        <p:spPr>
          <a:xfrm>
            <a:off x="3994378" y="4988241"/>
            <a:ext cx="2464431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MX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/>
                <a:cs typeface="Calibri Light"/>
              </a:rPr>
              <a:t>Xavier Moya</a:t>
            </a:r>
          </a:p>
          <a:p>
            <a:r>
              <a:rPr lang="es-MX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/>
                <a:cs typeface="Calibri Light"/>
              </a:rPr>
              <a:t>Coordinador Unidad de proyectos de Resliencia y RRD</a:t>
            </a:r>
          </a:p>
          <a:p>
            <a:r>
              <a:rPr lang="en-MX" sz="12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/>
                <a:cs typeface="Calibri Light"/>
              </a:rPr>
              <a:t>PNUD </a:t>
            </a:r>
            <a:r>
              <a:rPr lang="en-MX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/>
                <a:cs typeface="Calibri Light"/>
              </a:rPr>
              <a:t>México</a:t>
            </a:r>
            <a:endParaRPr lang="en-MX" sz="1200" dirty="0">
              <a:ln>
                <a:solidFill>
                  <a:prstClr val="white"/>
                </a:solidFill>
              </a:ln>
              <a:solidFill>
                <a:schemeClr val="bg1"/>
              </a:solidFill>
              <a:latin typeface="Calibri Light"/>
              <a:cs typeface="Calibri Light"/>
            </a:endParaRPr>
          </a:p>
          <a:p>
            <a:r>
              <a:rPr lang="en-US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/>
                <a:cs typeface="Calibri Light"/>
                <a:hlinkClick r:id="rId5"/>
              </a:rPr>
              <a:t>xavier.moya@undp.org</a:t>
            </a:r>
            <a:r>
              <a:rPr lang="en-US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/>
                <a:cs typeface="Calibri Light"/>
              </a:rPr>
              <a:t> </a:t>
            </a:r>
            <a:endParaRPr lang="en-MX" sz="12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171911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DP">
      <a:dk1>
        <a:srgbClr val="0468B1"/>
      </a:dk1>
      <a:lt1>
        <a:srgbClr val="FFFFFF"/>
      </a:lt1>
      <a:dk2>
        <a:srgbClr val="44546A"/>
      </a:dk2>
      <a:lt2>
        <a:srgbClr val="E7E6E6"/>
      </a:lt2>
      <a:accent1>
        <a:srgbClr val="0468B1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UNDP">
      <a:dk1>
        <a:srgbClr val="0468B1"/>
      </a:dk1>
      <a:lt1>
        <a:srgbClr val="FFFFFF"/>
      </a:lt1>
      <a:dk2>
        <a:srgbClr val="44546A"/>
      </a:dk2>
      <a:lt2>
        <a:srgbClr val="E7E6E6"/>
      </a:lt2>
      <a:accent1>
        <a:srgbClr val="0468B1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5F732436BD414ABE4F9007290F88BC" ma:contentTypeVersion="28" ma:contentTypeDescription="Create a new document." ma:contentTypeScope="" ma:versionID="f4af4a3df54d53aecf7035680104b3d0">
  <xsd:schema xmlns:xsd="http://www.w3.org/2001/XMLSchema" xmlns:xs="http://www.w3.org/2001/XMLSchema" xmlns:p="http://schemas.microsoft.com/office/2006/metadata/properties" xmlns:ns2="d9cf0e28-81d2-4dc7-8b10-820d80ed680d" xmlns:ns3="e91d5986-7c29-4ed1-8a54-b8fb378ed474" targetNamespace="http://schemas.microsoft.com/office/2006/metadata/properties" ma:root="true" ma:fieldsID="86556461743b74db085444c41c941c0b" ns2:_="" ns3:_="">
    <xsd:import namespace="d9cf0e28-81d2-4dc7-8b10-820d80ed680d"/>
    <xsd:import namespace="e91d5986-7c29-4ed1-8a54-b8fb378ed474"/>
    <xsd:element name="properties">
      <xsd:complexType>
        <xsd:sequence>
          <xsd:element name="documentManagement">
            <xsd:complexType>
              <xsd:all>
                <xsd:element ref="ns2:DocumentCategory" minOccurs="0"/>
                <xsd:element ref="ns2:DocumentType" minOccurs="0"/>
                <xsd:element ref="ns2:FileClassificationMode" minOccurs="0"/>
                <xsd:element ref="ns2:FileNameDescription" minOccurs="0"/>
                <xsd:element ref="ns2:ProjectNumber" minOccurs="0"/>
                <xsd:element ref="ns2:OperatingUnit" minOccurs="0"/>
                <xsd:element ref="ns2:Language" minOccurs="0"/>
                <xsd:element ref="ns2:FunctionalArea" minOccurs="0"/>
                <xsd:element ref="ns2:OutputNumber" minOccurs="0"/>
                <xsd:element ref="ns2:DocumentStatus" minOccurs="0"/>
                <xsd:element ref="ns2:DocCoverageStartDate" minOccurs="0"/>
                <xsd:element ref="ns2:DocCoverageEndDate" minOccurs="0"/>
                <xsd:element ref="ns2:FocusArea" minOccurs="0"/>
                <xsd:element ref="ns2:AuthorName" minOccurs="0"/>
                <xsd:element ref="ns2:OfficeCountry" minOccurs="0"/>
                <xsd:element ref="ns2:MediaServiceMetadata" minOccurs="0"/>
                <xsd:element ref="ns2:MediaServiceFastMetadata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cf0e28-81d2-4dc7-8b10-820d80ed680d" elementFormDefault="qualified">
    <xsd:import namespace="http://schemas.microsoft.com/office/2006/documentManagement/types"/>
    <xsd:import namespace="http://schemas.microsoft.com/office/infopath/2007/PartnerControls"/>
    <xsd:element name="DocumentCategory" ma:index="8" nillable="true" ma:displayName="DocumentCategory" ma:format="Dropdown" ma:internalName="DocumentCategory">
      <xsd:simpleType>
        <xsd:restriction base="dms:Text">
          <xsd:maxLength value="255"/>
        </xsd:restriction>
      </xsd:simpleType>
    </xsd:element>
    <xsd:element name="DocumentType" ma:index="9" nillable="true" ma:displayName="DocumentType" ma:format="Dropdown" ma:internalName="DocumentType">
      <xsd:simpleType>
        <xsd:restriction base="dms:Text">
          <xsd:maxLength value="255"/>
        </xsd:restriction>
      </xsd:simpleType>
    </xsd:element>
    <xsd:element name="FileClassificationMode" ma:index="10" nillable="true" ma:displayName="FileClassificationMode" ma:format="Dropdown" ma:indexed="true" ma:internalName="FileClassificationMode">
      <xsd:simpleType>
        <xsd:restriction base="dms:Text">
          <xsd:maxLength value="255"/>
        </xsd:restriction>
      </xsd:simpleType>
    </xsd:element>
    <xsd:element name="FileNameDescription" ma:index="11" nillable="true" ma:displayName="FileNameDescription" ma:format="Dropdown" ma:indexed="true" ma:internalName="FileNameDescription">
      <xsd:simpleType>
        <xsd:restriction base="dms:Text">
          <xsd:maxLength value="255"/>
        </xsd:restriction>
      </xsd:simpleType>
    </xsd:element>
    <xsd:element name="ProjectNumber" ma:index="12" nillable="true" ma:displayName="ProjectNumber" ma:format="Dropdown" ma:indexed="true" ma:internalName="ProjectNumber">
      <xsd:simpleType>
        <xsd:restriction base="dms:Text">
          <xsd:maxLength value="255"/>
        </xsd:restriction>
      </xsd:simpleType>
    </xsd:element>
    <xsd:element name="OperatingUnit" ma:index="13" nillable="true" ma:displayName="OperatingUnit" ma:format="Dropdown" ma:indexed="true" ma:internalName="OperatingUnit">
      <xsd:simpleType>
        <xsd:restriction base="dms:Text">
          <xsd:maxLength value="255"/>
        </xsd:restriction>
      </xsd:simpleType>
    </xsd:element>
    <xsd:element name="Language" ma:index="14" nillable="true" ma:displayName="Language" ma:format="Dropdown" ma:internalName="Language">
      <xsd:simpleType>
        <xsd:restriction base="dms:Text">
          <xsd:maxLength value="255"/>
        </xsd:restriction>
      </xsd:simpleType>
    </xsd:element>
    <xsd:element name="FunctionalArea" ma:index="15" nillable="true" ma:displayName="FunctionalArea" ma:format="Dropdown" ma:internalName="FunctionalArea">
      <xsd:simpleType>
        <xsd:restriction base="dms:Text">
          <xsd:maxLength value="255"/>
        </xsd:restriction>
      </xsd:simpleType>
    </xsd:element>
    <xsd:element name="OutputNumber" ma:index="16" nillable="true" ma:displayName="OutputNumber" ma:format="Dropdown" ma:indexed="true" ma:internalName="OutputNumber">
      <xsd:simpleType>
        <xsd:restriction base="dms:Text">
          <xsd:maxLength value="255"/>
        </xsd:restriction>
      </xsd:simpleType>
    </xsd:element>
    <xsd:element name="DocumentStatus" ma:index="17" nillable="true" ma:displayName="DocumentStatus" ma:format="Dropdown" ma:internalName="DocumentStatus">
      <xsd:simpleType>
        <xsd:restriction base="dms:Text">
          <xsd:maxLength value="255"/>
        </xsd:restriction>
      </xsd:simpleType>
    </xsd:element>
    <xsd:element name="DocCoverageStartDate" ma:index="18" nillable="true" ma:displayName="DocCoverageStartDate" ma:default="[today]" ma:format="DateOnly" ma:indexed="true" ma:internalName="DocCoverageStartDate">
      <xsd:simpleType>
        <xsd:restriction base="dms:DateTime"/>
      </xsd:simpleType>
    </xsd:element>
    <xsd:element name="DocCoverageEndDate" ma:index="19" nillable="true" ma:displayName="DocCoverageEndDate" ma:format="DateOnly" ma:internalName="DocCoverageEndDate">
      <xsd:simpleType>
        <xsd:restriction base="dms:DateTime"/>
      </xsd:simpleType>
    </xsd:element>
    <xsd:element name="FocusArea" ma:index="20" nillable="true" ma:displayName="FocusArea" ma:format="Dropdown" ma:internalName="FocusArea">
      <xsd:simpleType>
        <xsd:restriction base="dms:Text">
          <xsd:maxLength value="255"/>
        </xsd:restriction>
      </xsd:simpleType>
    </xsd:element>
    <xsd:element name="AuthorName" ma:index="21" nillable="true" ma:displayName="AuthorName" ma:format="Dropdown" ma:internalName="AuthorName">
      <xsd:simpleType>
        <xsd:restriction base="dms:Text">
          <xsd:maxLength value="255"/>
        </xsd:restriction>
      </xsd:simpleType>
    </xsd:element>
    <xsd:element name="OfficeCountry" ma:index="22" nillable="true" ma:displayName="OfficeCountry" ma:format="Dropdown" ma:indexed="true" ma:internalName="OfficeCountry">
      <xsd:simpleType>
        <xsd:restriction base="dms:Text">
          <xsd:maxLength value="255"/>
        </xsd:restriction>
      </xsd:simpleType>
    </xsd:element>
    <xsd:element name="MediaServiceMetadata" ma:index="2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4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f8ebb0a5-c57d-4c3a-bec7-8a38252dd05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3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3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1d5986-7c29-4ed1-8a54-b8fb378ed474" elementFormDefault="qualified">
    <xsd:import namespace="http://schemas.microsoft.com/office/2006/documentManagement/types"/>
    <xsd:import namespace="http://schemas.microsoft.com/office/infopath/2007/PartnerControls"/>
    <xsd:element name="TaxCatchAll" ma:index="28" nillable="true" ma:displayName="Taxonomy Catch All Column" ma:hidden="true" ma:list="{89ecd518-8760-4857-902e-5583cb61199f}" ma:internalName="TaxCatchAll" ma:showField="CatchAllData" ma:web="e91d5986-7c29-4ed1-8a54-b8fb378ed47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fficeCountry xmlns="d9cf0e28-81d2-4dc7-8b10-820d80ed680d">B0514 - Mexico - Mexico City</OfficeCountry>
    <DocumentStatus xmlns="d9cf0e28-81d2-4dc7-8b10-820d80ed680d">Final</DocumentStatus>
    <DocCoverageEndDate xmlns="d9cf0e28-81d2-4dc7-8b10-820d80ed680d">2025-12-31T05:00:00+00:00</DocCoverageEndDate>
    <TaxCatchAll xmlns="e91d5986-7c29-4ed1-8a54-b8fb378ed474" xsi:nil="true"/>
    <FunctionalArea xmlns="d9cf0e28-81d2-4dc7-8b10-820d80ed680d">Programme and Project</FunctionalArea>
    <FileNameDescription xmlns="d9cf0e28-81d2-4dc7-8b10-820d80ed680d">ANEXO 2 PRESENTACION PAC</FileNameDescription>
    <ProjectNumber xmlns="d9cf0e28-81d2-4dc7-8b10-820d80ed680d">00139043</ProjectNumber>
    <DocumentType xmlns="d9cf0e28-81d2-4dc7-8b10-820d80ed680d">Project Document (Prodoc)</DocumentType>
    <Language xmlns="d9cf0e28-81d2-4dc7-8b10-820d80ed680d">Spanish</Language>
    <AuthorName xmlns="d9cf0e28-81d2-4dc7-8b10-820d80ed680d">UNDP</AuthorName>
    <DocumentCategory xmlns="d9cf0e28-81d2-4dc7-8b10-820d80ed680d">Project</DocumentCategory>
    <OperatingUnit xmlns="d9cf0e28-81d2-4dc7-8b10-820d80ed680d">UNDP-MEX</OperatingUnit>
    <lcf76f155ced4ddcb4097134ff3c332f xmlns="d9cf0e28-81d2-4dc7-8b10-820d80ed680d">
      <Terms xmlns="http://schemas.microsoft.com/office/infopath/2007/PartnerControls"/>
    </lcf76f155ced4ddcb4097134ff3c332f>
    <FocusArea xmlns="d9cf0e28-81d2-4dc7-8b10-820d80ed680d">Projects</FocusArea>
    <DocCoverageStartDate xmlns="d9cf0e28-81d2-4dc7-8b10-820d80ed680d">2022-10-04T04:00:00+00:00</DocCoverageStartDate>
    <FileClassificationMode xmlns="d9cf0e28-81d2-4dc7-8b10-820d80ed680d">Public</FileClassificationMode>
    <OutputNumber xmlns="d9cf0e28-81d2-4dc7-8b10-820d80ed680d">00128894</OutputNumber>
  </documentManagement>
</p:properties>
</file>

<file path=customXml/itemProps1.xml><?xml version="1.0" encoding="utf-8"?>
<ds:datastoreItem xmlns:ds="http://schemas.openxmlformats.org/officeDocument/2006/customXml" ds:itemID="{46540788-AC5B-4426-B707-CDB6704534F5}"/>
</file>

<file path=customXml/itemProps2.xml><?xml version="1.0" encoding="utf-8"?>
<ds:datastoreItem xmlns:ds="http://schemas.openxmlformats.org/officeDocument/2006/customXml" ds:itemID="{CDB4461E-CFFA-4D42-83C2-6C664564C70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0F5B0C-0AEB-4807-BF2E-42B00673E805}">
  <ds:schemaRefs>
    <ds:schemaRef ds:uri="95845e20-98b3-432e-801a-5c3e2e76ab62"/>
    <ds:schemaRef ds:uri="c6df1845-590f-42c8-83e9-dc23f85b81b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2063</TotalTime>
  <Words>1779</Words>
  <Application>Microsoft Office PowerPoint</Application>
  <PresentationFormat>Panorámica</PresentationFormat>
  <Paragraphs>266</Paragraphs>
  <Slides>15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15</vt:i4>
      </vt:variant>
    </vt:vector>
  </HeadingPairs>
  <TitlesOfParts>
    <vt:vector size="24" baseType="lpstr">
      <vt:lpstr>Arial</vt:lpstr>
      <vt:lpstr>Calibri</vt:lpstr>
      <vt:lpstr>Calibri </vt:lpstr>
      <vt:lpstr>Calibri Light</vt:lpstr>
      <vt:lpstr>Courier New</vt:lpstr>
      <vt:lpstr>Times New Roman</vt:lpstr>
      <vt:lpstr>Wingdings</vt:lpstr>
      <vt:lpstr>Office Theme</vt:lpstr>
      <vt:lpstr>Custom Design</vt:lpstr>
      <vt:lpstr>Impulso a la inversión social en resiliencia en México  Unidad de Medio ambiente, energía y resiliencia.</vt:lpstr>
      <vt:lpstr>Orden del día</vt:lpstr>
      <vt:lpstr>I. Objetivo e Información General del proyecto</vt:lpstr>
      <vt:lpstr>II. Antecedentes </vt:lpstr>
      <vt:lpstr>III. Alineación estratégica del Proyecto</vt:lpstr>
      <vt:lpstr>III. Alineación estratégica del Proyecto</vt:lpstr>
      <vt:lpstr>Presentación de PowerPoint</vt:lpstr>
      <vt:lpstr>IV. Estrategia, productos y resultados</vt:lpstr>
      <vt:lpstr>IV. Estrategia, productos y resultados</vt:lpstr>
      <vt:lpstr>V. Espacio de Intervención </vt:lpstr>
      <vt:lpstr>VI. Cronograma</vt:lpstr>
      <vt:lpstr>VII. Organigrama</vt:lpstr>
      <vt:lpstr>Presentación de PowerPoint</vt:lpstr>
      <vt:lpstr>Preguntas y comentarios finales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ANEXO 2 PRESENTACION PAC</dc:title>
  <dc:creator>pragya mahendru</dc:creator>
  <cp:lastModifiedBy>Edgar Rafael Gonzalez Gonzalez</cp:lastModifiedBy>
  <cp:revision>78</cp:revision>
  <dcterms:created xsi:type="dcterms:W3CDTF">2020-05-07T16:23:44Z</dcterms:created>
  <dcterms:modified xsi:type="dcterms:W3CDTF">2022-10-03T15:46:14Z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03a00757-fa03-45b4-a822-7cd7f51459d6</vt:lpwstr>
  </property>
  <property fmtid="{D5CDD505-2E9C-101B-9397-08002B2CF9AE}" pid="3" name="ContentTypeId">
    <vt:lpwstr>0x010100155F732436BD414ABE4F9007290F88BC</vt:lpwstr>
  </property>
</Properties>
</file>